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37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28.10.2014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28.10.2014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28.10.2014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28.10.2014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28.10.2014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28.10.2014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28.10.2014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28.10.2014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28.10.2014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28.10.2014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28.10.2014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28.10.2014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Primjena ishoda učenja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Četvrta publikacija iz serije o Europskom kvalifikacijskom okviru (EQF)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Europska unija, 2013.</a:t>
            </a:r>
          </a:p>
          <a:p>
            <a:r>
              <a:rPr lang="hr-HR" dirty="0" smtClean="0"/>
              <a:t>Prijevod: Zagreb, 2013.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Što su ishodi učenja?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r-HR" b="1" dirty="0" smtClean="0"/>
              <a:t>Ishodi učenja </a:t>
            </a:r>
            <a:r>
              <a:rPr lang="hr-HR" dirty="0" smtClean="0"/>
              <a:t>definiraju se kao navodi </a:t>
            </a:r>
            <a:r>
              <a:rPr lang="pl-PL" dirty="0" smtClean="0"/>
              <a:t>o </a:t>
            </a:r>
            <a:r>
              <a:rPr lang="pl-PL" dirty="0" err="1" smtClean="0"/>
              <a:t>tome</a:t>
            </a:r>
            <a:r>
              <a:rPr lang="pl-PL" dirty="0" smtClean="0"/>
              <a:t> </a:t>
            </a:r>
            <a:r>
              <a:rPr lang="pl-PL" dirty="0" err="1" smtClean="0"/>
              <a:t>što</a:t>
            </a:r>
            <a:r>
              <a:rPr lang="pl-PL" dirty="0" smtClean="0"/>
              <a:t> </a:t>
            </a:r>
            <a:r>
              <a:rPr lang="pl-PL" dirty="0" err="1" smtClean="0"/>
              <a:t>učenik</a:t>
            </a:r>
            <a:r>
              <a:rPr lang="pl-PL" dirty="0" smtClean="0"/>
              <a:t> </a:t>
            </a:r>
            <a:r>
              <a:rPr lang="pl-PL" dirty="0" err="1" smtClean="0"/>
              <a:t>treba</a:t>
            </a:r>
            <a:r>
              <a:rPr lang="pl-PL" dirty="0" smtClean="0"/>
              <a:t> </a:t>
            </a:r>
            <a:r>
              <a:rPr lang="pl-PL" dirty="0" err="1" smtClean="0"/>
              <a:t>znati</a:t>
            </a:r>
            <a:r>
              <a:rPr lang="pl-PL" dirty="0" smtClean="0"/>
              <a:t>, </a:t>
            </a:r>
            <a:r>
              <a:rPr lang="pl-PL" dirty="0" err="1" smtClean="0"/>
              <a:t>razumjeti</a:t>
            </a:r>
            <a:r>
              <a:rPr lang="pl-PL" dirty="0" smtClean="0"/>
              <a:t> i </a:t>
            </a:r>
            <a:r>
              <a:rPr lang="pl-PL" dirty="0" err="1" smtClean="0"/>
              <a:t>što</a:t>
            </a:r>
            <a:r>
              <a:rPr lang="pl-PL" dirty="0" smtClean="0"/>
              <a:t> </a:t>
            </a:r>
            <a:r>
              <a:rPr lang="pl-PL" dirty="0" err="1" smtClean="0"/>
              <a:t>može</a:t>
            </a:r>
            <a:r>
              <a:rPr lang="pl-PL" dirty="0" smtClean="0"/>
              <a:t> </a:t>
            </a:r>
            <a:r>
              <a:rPr lang="pl-PL" dirty="0" err="1" smtClean="0"/>
              <a:t>učiniti</a:t>
            </a:r>
            <a:r>
              <a:rPr lang="pl-PL" dirty="0" smtClean="0"/>
              <a:t> na kraju </a:t>
            </a:r>
            <a:r>
              <a:rPr lang="hr-HR" dirty="0" smtClean="0"/>
              <a:t>procesa učenja.</a:t>
            </a:r>
          </a:p>
          <a:p>
            <a:pPr algn="just">
              <a:buNone/>
            </a:pPr>
            <a:r>
              <a:rPr lang="hr-HR" dirty="0" smtClean="0"/>
              <a:t>Pri razmatranju kako sročiti ishode </a:t>
            </a:r>
            <a:r>
              <a:rPr lang="pl-PL" dirty="0" err="1" smtClean="0"/>
              <a:t>učenja</a:t>
            </a:r>
            <a:r>
              <a:rPr lang="pl-PL" dirty="0" smtClean="0"/>
              <a:t> tako da </a:t>
            </a:r>
            <a:r>
              <a:rPr lang="pl-PL" dirty="0" err="1" smtClean="0"/>
              <a:t>budu</a:t>
            </a:r>
            <a:r>
              <a:rPr lang="pl-PL" dirty="0" smtClean="0"/>
              <a:t> </a:t>
            </a:r>
            <a:r>
              <a:rPr lang="pl-PL" dirty="0" err="1" smtClean="0"/>
              <a:t>korisni</a:t>
            </a:r>
            <a:r>
              <a:rPr lang="pl-PL" dirty="0" smtClean="0"/>
              <a:t>, </a:t>
            </a:r>
            <a:r>
              <a:rPr lang="pl-PL" dirty="0" err="1" smtClean="0"/>
              <a:t>odveć</a:t>
            </a:r>
            <a:r>
              <a:rPr lang="pl-PL" dirty="0" smtClean="0"/>
              <a:t> </a:t>
            </a:r>
            <a:r>
              <a:rPr lang="hr-HR" dirty="0" smtClean="0"/>
              <a:t>detaljan opis može biti </a:t>
            </a:r>
            <a:r>
              <a:rPr lang="hr-HR" dirty="0" err="1" smtClean="0"/>
              <a:t>zbunjujuć</a:t>
            </a:r>
            <a:r>
              <a:rPr lang="hr-HR" dirty="0" smtClean="0"/>
              <a:t>, </a:t>
            </a:r>
            <a:r>
              <a:rPr lang="hr-HR" dirty="0" smtClean="0"/>
              <a:t>ali isto tako i preopćeniti navodi mogu biti beskorisni.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Što su kompetencije?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Kompetencije</a:t>
            </a:r>
            <a:r>
              <a:rPr lang="hr-HR" dirty="0" smtClean="0"/>
              <a:t> označavaju „iskazanu sposobnost korištenja znanja, vještina </a:t>
            </a:r>
            <a:r>
              <a:rPr lang="pl-PL" dirty="0" smtClean="0"/>
              <a:t>i </a:t>
            </a:r>
            <a:r>
              <a:rPr lang="pl-PL" dirty="0" err="1" smtClean="0"/>
              <a:t>osobnih</a:t>
            </a:r>
            <a:r>
              <a:rPr lang="pl-PL" dirty="0" smtClean="0"/>
              <a:t>, </a:t>
            </a:r>
            <a:r>
              <a:rPr lang="pl-PL" dirty="0" err="1" smtClean="0"/>
              <a:t>socijalnih</a:t>
            </a:r>
            <a:r>
              <a:rPr lang="pl-PL" dirty="0" smtClean="0"/>
              <a:t> i/ili </a:t>
            </a:r>
            <a:r>
              <a:rPr lang="pl-PL" dirty="0" err="1" smtClean="0"/>
              <a:t>drugih</a:t>
            </a:r>
            <a:r>
              <a:rPr lang="pl-PL" dirty="0" smtClean="0"/>
              <a:t> </a:t>
            </a:r>
            <a:r>
              <a:rPr lang="hr-HR" dirty="0" smtClean="0"/>
              <a:t>metodoloških sposobnosti, u situacijama </a:t>
            </a:r>
            <a:r>
              <a:rPr lang="pl-PL" dirty="0" smtClean="0"/>
              <a:t>rada ili </a:t>
            </a:r>
            <a:r>
              <a:rPr lang="pl-PL" dirty="0" err="1" smtClean="0"/>
              <a:t>učenja</a:t>
            </a:r>
            <a:r>
              <a:rPr lang="pl-PL" dirty="0" smtClean="0"/>
              <a:t> te u </a:t>
            </a:r>
            <a:r>
              <a:rPr lang="pl-PL" dirty="0" err="1" smtClean="0"/>
              <a:t>profesionalnom</a:t>
            </a:r>
            <a:r>
              <a:rPr lang="pl-PL" dirty="0" smtClean="0"/>
              <a:t> </a:t>
            </a:r>
            <a:r>
              <a:rPr lang="hr-HR" dirty="0" smtClean="0"/>
              <a:t>i osobnom </a:t>
            </a:r>
            <a:r>
              <a:rPr lang="hr-HR" dirty="0" err="1" smtClean="0"/>
              <a:t>razvoju..</a:t>
            </a:r>
            <a:r>
              <a:rPr lang="hr-HR" dirty="0" smtClean="0"/>
              <a:t>.” </a:t>
            </a:r>
          </a:p>
          <a:p>
            <a:pPr>
              <a:buNone/>
            </a:pPr>
            <a:r>
              <a:rPr lang="hr-HR" dirty="0" smtClean="0"/>
              <a:t>Kompetencije </a:t>
            </a:r>
            <a:r>
              <a:rPr lang="hr-HR" dirty="0" smtClean="0"/>
              <a:t>su, stoga, </a:t>
            </a:r>
            <a:r>
              <a:rPr lang="hr-HR" dirty="0" smtClean="0"/>
              <a:t>nešto poput značajki neke osobe koje se očituju u njenom djelovanju.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err="1" smtClean="0"/>
              <a:t>Je</a:t>
            </a:r>
            <a:r>
              <a:rPr lang="it-IT" i="1" dirty="0" smtClean="0"/>
              <a:t> li primjena </a:t>
            </a:r>
            <a:r>
              <a:rPr lang="it-IT" i="1" dirty="0" err="1" smtClean="0"/>
              <a:t>ishoda</a:t>
            </a:r>
            <a:r>
              <a:rPr lang="it-IT" i="1" dirty="0" smtClean="0"/>
              <a:t> </a:t>
            </a:r>
            <a:r>
              <a:rPr lang="it-IT" i="1" dirty="0" err="1" smtClean="0"/>
              <a:t>učenja</a:t>
            </a:r>
            <a:r>
              <a:rPr lang="it-IT" i="1" dirty="0" smtClean="0"/>
              <a:t/>
            </a:r>
            <a:br>
              <a:rPr lang="it-IT" i="1" dirty="0" smtClean="0"/>
            </a:br>
            <a:r>
              <a:rPr lang="hr-HR" i="1" dirty="0" smtClean="0"/>
              <a:t>nešto novo?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Ne. Ishodi učenja primjenjuju se </a:t>
            </a:r>
            <a:r>
              <a:rPr lang="pl-PL" dirty="0" err="1" smtClean="0"/>
              <a:t>već</a:t>
            </a:r>
            <a:r>
              <a:rPr lang="pl-PL" dirty="0" smtClean="0"/>
              <a:t> </a:t>
            </a:r>
            <a:r>
              <a:rPr lang="pl-PL" dirty="0" err="1" smtClean="0"/>
              <a:t>dulji</a:t>
            </a:r>
            <a:r>
              <a:rPr lang="pl-PL" dirty="0" smtClean="0"/>
              <a:t> </a:t>
            </a:r>
            <a:r>
              <a:rPr lang="pl-PL" dirty="0" err="1" smtClean="0"/>
              <a:t>niz</a:t>
            </a:r>
            <a:r>
              <a:rPr lang="pl-PL" dirty="0" smtClean="0"/>
              <a:t> </a:t>
            </a:r>
            <a:r>
              <a:rPr lang="pl-PL" dirty="0" err="1" smtClean="0"/>
              <a:t>godina</a:t>
            </a:r>
            <a:r>
              <a:rPr lang="pl-PL" dirty="0" smtClean="0"/>
              <a:t> za </a:t>
            </a:r>
            <a:r>
              <a:rPr lang="pl-PL" dirty="0" err="1" smtClean="0"/>
              <a:t>definiranje</a:t>
            </a:r>
            <a:r>
              <a:rPr lang="pl-PL" dirty="0" smtClean="0"/>
              <a:t> </a:t>
            </a:r>
            <a:r>
              <a:rPr lang="pl-PL" dirty="0" err="1" smtClean="0"/>
              <a:t>očekivanja</a:t>
            </a:r>
            <a:r>
              <a:rPr lang="pl-PL" dirty="0" smtClean="0"/>
              <a:t> </a:t>
            </a:r>
            <a:r>
              <a:rPr lang="pl-PL" dirty="0" err="1" smtClean="0"/>
              <a:t>učenika</a:t>
            </a:r>
            <a:r>
              <a:rPr lang="pl-PL" dirty="0" smtClean="0"/>
              <a:t> i </a:t>
            </a:r>
            <a:r>
              <a:rPr lang="pl-PL" dirty="0" err="1" smtClean="0"/>
              <a:t>djelatnika</a:t>
            </a:r>
            <a:r>
              <a:rPr lang="pl-PL" dirty="0" smtClean="0"/>
              <a:t>. U </a:t>
            </a:r>
            <a:r>
              <a:rPr lang="pl-PL" dirty="0" err="1" smtClean="0"/>
              <a:t>nekim</a:t>
            </a:r>
            <a:r>
              <a:rPr lang="pl-PL" dirty="0" smtClean="0"/>
              <a:t> </a:t>
            </a:r>
            <a:r>
              <a:rPr lang="pl-PL" dirty="0" err="1" smtClean="0"/>
              <a:t>zemljama</a:t>
            </a:r>
            <a:r>
              <a:rPr lang="pl-PL" dirty="0" smtClean="0"/>
              <a:t> </a:t>
            </a:r>
            <a:r>
              <a:rPr lang="pl-PL" dirty="0" err="1" smtClean="0"/>
              <a:t>podsustavi</a:t>
            </a:r>
            <a:r>
              <a:rPr lang="pl-PL" dirty="0" smtClean="0"/>
              <a:t> u </a:t>
            </a:r>
            <a:r>
              <a:rPr lang="pl-PL" dirty="0" err="1" smtClean="0"/>
              <a:t>obrazovanju</a:t>
            </a:r>
            <a:r>
              <a:rPr lang="pl-PL" dirty="0" smtClean="0"/>
              <a:t>, </a:t>
            </a:r>
            <a:r>
              <a:rPr lang="hr-HR" dirty="0" smtClean="0"/>
              <a:t>poslovni sektori i tvrtke prvi </a:t>
            </a:r>
            <a:r>
              <a:rPr lang="fi-FI" dirty="0" smtClean="0"/>
              <a:t>su počeli koristiti pristup utemeljen</a:t>
            </a:r>
            <a:r>
              <a:rPr lang="hr-HR" dirty="0" smtClean="0"/>
              <a:t> </a:t>
            </a:r>
            <a:r>
              <a:rPr lang="pl-PL" dirty="0" smtClean="0"/>
              <a:t>na </a:t>
            </a:r>
            <a:r>
              <a:rPr lang="pl-PL" dirty="0" err="1" smtClean="0"/>
              <a:t>ishodima</a:t>
            </a:r>
            <a:r>
              <a:rPr lang="pl-PL" dirty="0" smtClean="0"/>
              <a:t> u </a:t>
            </a:r>
            <a:r>
              <a:rPr lang="pl-PL" dirty="0" err="1" smtClean="0"/>
              <a:t>učenju</a:t>
            </a:r>
            <a:r>
              <a:rPr lang="pl-PL" dirty="0" smtClean="0"/>
              <a:t> i radu.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err="1" smtClean="0"/>
              <a:t>Može</a:t>
            </a:r>
            <a:r>
              <a:rPr lang="it-IT" i="1" dirty="0" smtClean="0"/>
              <a:t> li se </a:t>
            </a:r>
            <a:r>
              <a:rPr lang="it-IT" i="1" dirty="0" err="1" smtClean="0"/>
              <a:t>cjelokupno</a:t>
            </a:r>
            <a:r>
              <a:rPr lang="it-IT" i="1" dirty="0" smtClean="0"/>
              <a:t> </a:t>
            </a:r>
            <a:r>
              <a:rPr lang="it-IT" i="1" dirty="0" err="1" smtClean="0"/>
              <a:t>učenje</a:t>
            </a:r>
            <a:r>
              <a:rPr lang="it-IT" i="1" dirty="0" smtClean="0"/>
              <a:t> </a:t>
            </a:r>
            <a:r>
              <a:rPr lang="it-IT" i="1" dirty="0" err="1" smtClean="0"/>
              <a:t>opisati</a:t>
            </a:r>
            <a:r>
              <a:rPr lang="it-IT" i="1" dirty="0" smtClean="0"/>
              <a:t/>
            </a:r>
            <a:br>
              <a:rPr lang="it-IT" i="1" dirty="0" smtClean="0"/>
            </a:br>
            <a:r>
              <a:rPr lang="hr-HR" i="1" dirty="0" smtClean="0"/>
              <a:t>ishodima učenja?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Gotovo svi oblici učenja mogu se opisati ishodima učenja, no u tome </a:t>
            </a:r>
            <a:r>
              <a:rPr lang="it-IT" dirty="0" smtClean="0"/>
              <a:t>se </a:t>
            </a:r>
            <a:r>
              <a:rPr lang="it-IT" dirty="0" err="1" smtClean="0"/>
              <a:t>mogu</a:t>
            </a:r>
            <a:r>
              <a:rPr lang="it-IT" dirty="0" smtClean="0"/>
              <a:t> </a:t>
            </a:r>
            <a:r>
              <a:rPr lang="it-IT" dirty="0" err="1" smtClean="0"/>
              <a:t>javiti</a:t>
            </a:r>
            <a:r>
              <a:rPr lang="it-IT" dirty="0" smtClean="0"/>
              <a:t> </a:t>
            </a:r>
            <a:r>
              <a:rPr lang="it-IT" dirty="0" err="1" smtClean="0"/>
              <a:t>određene</a:t>
            </a:r>
            <a:r>
              <a:rPr lang="it-IT" dirty="0" smtClean="0"/>
              <a:t> </a:t>
            </a:r>
            <a:r>
              <a:rPr lang="it-IT" dirty="0" err="1" smtClean="0"/>
              <a:t>poteškoće</a:t>
            </a:r>
            <a:r>
              <a:rPr lang="it-IT" dirty="0" smtClean="0"/>
              <a:t>.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Obrazovanje i učenje javljaju </a:t>
            </a:r>
            <a:r>
              <a:rPr lang="pl-PL" dirty="0" err="1" smtClean="0"/>
              <a:t>se</a:t>
            </a:r>
            <a:r>
              <a:rPr lang="pl-PL" dirty="0" smtClean="0"/>
              <a:t> </a:t>
            </a:r>
            <a:r>
              <a:rPr lang="pl-PL" smtClean="0"/>
              <a:t>u </a:t>
            </a:r>
            <a:r>
              <a:rPr lang="pl-PL" smtClean="0"/>
              <a:t>brojnim </a:t>
            </a:r>
            <a:r>
              <a:rPr lang="pl-PL" dirty="0" err="1" smtClean="0"/>
              <a:t>oblicima</a:t>
            </a:r>
            <a:r>
              <a:rPr lang="pl-PL" dirty="0" smtClean="0"/>
              <a:t> i </a:t>
            </a:r>
            <a:r>
              <a:rPr lang="pl-PL" err="1" smtClean="0"/>
              <a:t>pravcima</a:t>
            </a:r>
            <a:r>
              <a:rPr lang="pl-PL" smtClean="0"/>
              <a:t> </a:t>
            </a:r>
            <a:r>
              <a:rPr lang="pl-PL" smtClean="0"/>
              <a:t>razvoja, </a:t>
            </a:r>
            <a:r>
              <a:rPr lang="pl-PL" dirty="0" smtClean="0"/>
              <a:t>od </a:t>
            </a:r>
            <a:r>
              <a:rPr lang="pl-PL" dirty="0" err="1" smtClean="0"/>
              <a:t>kojih</a:t>
            </a:r>
            <a:r>
              <a:rPr lang="pl-PL" dirty="0" smtClean="0"/>
              <a:t> su </a:t>
            </a:r>
            <a:r>
              <a:rPr lang="pl-PL" dirty="0" err="1" smtClean="0"/>
              <a:t>neki</a:t>
            </a:r>
            <a:r>
              <a:rPr lang="pl-PL" dirty="0" smtClean="0"/>
              <a:t> </a:t>
            </a:r>
            <a:r>
              <a:rPr lang="pl-PL" dirty="0" err="1" smtClean="0"/>
              <a:t>teško</a:t>
            </a:r>
            <a:r>
              <a:rPr lang="pl-PL" dirty="0" smtClean="0"/>
              <a:t> </a:t>
            </a:r>
            <a:r>
              <a:rPr lang="pl-PL" dirty="0" err="1" smtClean="0"/>
              <a:t>predvidivi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hr-HR" dirty="0" smtClean="0"/>
              <a:t>Neki ishodi učenja nisu mjerljivi pa se stoga ne</a:t>
            </a:r>
          </a:p>
          <a:p>
            <a:pPr>
              <a:buNone/>
            </a:pPr>
            <a:r>
              <a:rPr lang="hr-HR" dirty="0" smtClean="0"/>
              <a:t>mogu objektivno ni opisati.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>Koja je </a:t>
            </a:r>
            <a:r>
              <a:rPr lang="pl-PL" i="1" dirty="0" err="1" smtClean="0"/>
              <a:t>razlika</a:t>
            </a:r>
            <a:r>
              <a:rPr lang="pl-PL" i="1" dirty="0" smtClean="0"/>
              <a:t> </a:t>
            </a:r>
            <a:r>
              <a:rPr lang="pl-PL" i="1" dirty="0" err="1" smtClean="0"/>
              <a:t>između</a:t>
            </a:r>
            <a:r>
              <a:rPr lang="pl-PL" i="1" dirty="0" smtClean="0"/>
              <a:t> </a:t>
            </a:r>
            <a:r>
              <a:rPr lang="pl-PL" i="1" dirty="0" err="1" smtClean="0"/>
              <a:t>ciljeva</a:t>
            </a:r>
            <a:r>
              <a:rPr lang="pl-PL" i="1" dirty="0" smtClean="0"/>
              <a:t> i</a:t>
            </a:r>
            <a:br>
              <a:rPr lang="pl-PL" i="1" dirty="0" smtClean="0"/>
            </a:br>
            <a:r>
              <a:rPr lang="hr-HR" i="1" dirty="0" smtClean="0"/>
              <a:t>ishoda učenja?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Ne mora postojati razlika. Ciljevi </a:t>
            </a:r>
            <a:r>
              <a:rPr lang="fi-FI" dirty="0" smtClean="0"/>
              <a:t>učenja mogu se opisati kao ishodi.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I cilj i </a:t>
            </a:r>
            <a:r>
              <a:rPr lang="vi-VN" dirty="0" err="1" smtClean="0">
                <a:latin typeface="Calibri" pitchFamily="34" charset="0"/>
              </a:rPr>
              <a:t>ishod</a:t>
            </a:r>
            <a:r>
              <a:rPr lang="vi-VN" dirty="0" smtClean="0">
                <a:latin typeface="Calibri" pitchFamily="34" charset="0"/>
              </a:rPr>
              <a:t> </a:t>
            </a:r>
            <a:r>
              <a:rPr lang="vi-VN" dirty="0" err="1" smtClean="0">
                <a:latin typeface="Calibri" pitchFamily="34" charset="0"/>
              </a:rPr>
              <a:t>mogu</a:t>
            </a:r>
            <a:r>
              <a:rPr lang="vi-VN" dirty="0" smtClean="0">
                <a:latin typeface="Calibri" pitchFamily="34" charset="0"/>
              </a:rPr>
              <a:t> se </a:t>
            </a:r>
            <a:r>
              <a:rPr lang="vi-VN" dirty="0" err="1" smtClean="0">
                <a:latin typeface="Calibri" pitchFamily="34" charset="0"/>
              </a:rPr>
              <a:t>naglasiti</a:t>
            </a:r>
            <a:r>
              <a:rPr lang="vi-VN" dirty="0" smtClean="0">
                <a:latin typeface="Calibri" pitchFamily="34" charset="0"/>
              </a:rPr>
              <a:t> </a:t>
            </a:r>
            <a:r>
              <a:rPr lang="vi-VN" dirty="0" err="1" smtClean="0">
                <a:latin typeface="Calibri" pitchFamily="34" charset="0"/>
              </a:rPr>
              <a:t>navođenjem</a:t>
            </a:r>
            <a:endParaRPr lang="vi-VN" dirty="0" smtClean="0">
              <a:latin typeface="Calibri" pitchFamily="34" charset="0"/>
            </a:endParaRPr>
          </a:p>
          <a:p>
            <a:pPr>
              <a:buNone/>
            </a:pPr>
            <a:r>
              <a:rPr lang="pl-PL" dirty="0" err="1" smtClean="0"/>
              <a:t>specifičnih</a:t>
            </a:r>
            <a:r>
              <a:rPr lang="pl-PL" dirty="0" smtClean="0"/>
              <a:t> </a:t>
            </a:r>
            <a:r>
              <a:rPr lang="pl-PL" dirty="0" err="1" smtClean="0"/>
              <a:t>vještina</a:t>
            </a:r>
            <a:r>
              <a:rPr lang="pl-PL" dirty="0" smtClean="0"/>
              <a:t> koje je </a:t>
            </a:r>
            <a:r>
              <a:rPr lang="pl-PL" dirty="0" err="1" smtClean="0"/>
              <a:t>potrebno</a:t>
            </a:r>
            <a:r>
              <a:rPr lang="pl-PL" dirty="0" smtClean="0"/>
              <a:t> </a:t>
            </a:r>
            <a:r>
              <a:rPr lang="hr-HR" dirty="0" smtClean="0"/>
              <a:t>svladati. </a:t>
            </a:r>
          </a:p>
          <a:p>
            <a:pPr>
              <a:buNone/>
            </a:pPr>
            <a:r>
              <a:rPr lang="hr-HR" dirty="0" smtClean="0"/>
              <a:t>S druge strane, ciljevi učenja uglavnom su namijenjeni nastavnicima, </a:t>
            </a:r>
            <a:r>
              <a:rPr lang="pl-PL" dirty="0" smtClean="0"/>
              <a:t>a </a:t>
            </a:r>
            <a:r>
              <a:rPr lang="pl-PL" dirty="0" err="1" smtClean="0"/>
              <a:t>ishode</a:t>
            </a:r>
            <a:r>
              <a:rPr lang="pl-PL" dirty="0" smtClean="0"/>
              <a:t> </a:t>
            </a:r>
            <a:r>
              <a:rPr lang="pl-PL" dirty="0" err="1" smtClean="0"/>
              <a:t>učenja</a:t>
            </a:r>
            <a:r>
              <a:rPr lang="pl-PL" dirty="0" smtClean="0"/>
              <a:t> jednako </a:t>
            </a:r>
            <a:r>
              <a:rPr lang="pl-PL" dirty="0" err="1" smtClean="0"/>
              <a:t>razumiju</a:t>
            </a:r>
            <a:r>
              <a:rPr lang="pl-PL" dirty="0" smtClean="0"/>
              <a:t> </a:t>
            </a:r>
            <a:r>
              <a:rPr lang="hr-HR" dirty="0" smtClean="0"/>
              <a:t>i učenici i nastavnici.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 smtClean="0"/>
              <a:t>Na koji su način ishodi učenja povezani s ocjenjivanjem učenja i poučavanjem?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Ishode učenja možemo promatrati kao zajedničku referentnu točku za poučavanje, učenje i ocjenjivanje.</a:t>
            </a:r>
          </a:p>
          <a:p>
            <a:pPr>
              <a:buNone/>
            </a:pPr>
            <a:r>
              <a:rPr lang="hr-HR" dirty="0" smtClean="0"/>
              <a:t>Odgovarajuća strategija poučavanja i učenja omogućava učenicima da postignu ishode učenja.</a:t>
            </a:r>
          </a:p>
          <a:p>
            <a:pPr>
              <a:buNone/>
            </a:pPr>
            <a:r>
              <a:rPr lang="hr-HR" dirty="0" smtClean="0"/>
              <a:t>Odgovarajućom metodom ocjenjivanja provjerava </a:t>
            </a:r>
            <a:r>
              <a:rPr lang="pl-PL" dirty="0" err="1" smtClean="0"/>
              <a:t>se</a:t>
            </a:r>
            <a:r>
              <a:rPr lang="pl-PL" dirty="0" smtClean="0"/>
              <a:t> u </a:t>
            </a:r>
            <a:r>
              <a:rPr lang="pl-PL" dirty="0" err="1" smtClean="0"/>
              <a:t>kojoj</a:t>
            </a:r>
            <a:r>
              <a:rPr lang="pl-PL" dirty="0" smtClean="0"/>
              <a:t> je </a:t>
            </a:r>
            <a:r>
              <a:rPr lang="pl-PL" dirty="0" err="1" smtClean="0"/>
              <a:t>mjeri</a:t>
            </a:r>
            <a:r>
              <a:rPr lang="pl-PL" dirty="0" smtClean="0"/>
              <a:t> </a:t>
            </a:r>
            <a:r>
              <a:rPr lang="pl-PL" dirty="0" err="1" smtClean="0"/>
              <a:t>učenik</a:t>
            </a:r>
            <a:r>
              <a:rPr lang="pl-PL" dirty="0" smtClean="0"/>
              <a:t> </a:t>
            </a:r>
            <a:r>
              <a:rPr lang="pl-PL" dirty="0" err="1" smtClean="0"/>
              <a:t>postigao</a:t>
            </a:r>
            <a:endParaRPr lang="pl-PL" dirty="0" smtClean="0"/>
          </a:p>
          <a:p>
            <a:pPr>
              <a:buNone/>
            </a:pPr>
            <a:r>
              <a:rPr lang="hr-HR" dirty="0" smtClean="0"/>
              <a:t>    ishode učenja.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 smtClean="0"/>
              <a:t>Ima li pristup utemeljen na ishodima</a:t>
            </a:r>
            <a:br>
              <a:rPr lang="hr-HR" i="1" dirty="0" smtClean="0"/>
            </a:br>
            <a:r>
              <a:rPr lang="hr-HR" i="1" dirty="0" smtClean="0"/>
              <a:t>učenja neke nedostatke?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Najveća zamjerka takvom pristupu </a:t>
            </a:r>
            <a:r>
              <a:rPr lang="it-IT" dirty="0" err="1" smtClean="0"/>
              <a:t>proizlazi</a:t>
            </a:r>
            <a:r>
              <a:rPr lang="it-IT" dirty="0" smtClean="0"/>
              <a:t> </a:t>
            </a:r>
            <a:r>
              <a:rPr lang="it-IT" dirty="0" err="1" smtClean="0"/>
              <a:t>iz</a:t>
            </a:r>
            <a:r>
              <a:rPr lang="it-IT" dirty="0" smtClean="0"/>
              <a:t> </a:t>
            </a:r>
            <a:r>
              <a:rPr lang="it-IT" dirty="0" err="1" smtClean="0"/>
              <a:t>činjenice</a:t>
            </a:r>
            <a:r>
              <a:rPr lang="it-IT" dirty="0" smtClean="0"/>
              <a:t> da </a:t>
            </a:r>
            <a:r>
              <a:rPr lang="it-IT" dirty="0" err="1" smtClean="0"/>
              <a:t>ishodi</a:t>
            </a:r>
            <a:r>
              <a:rPr lang="hr-HR" dirty="0" smtClean="0"/>
              <a:t> učenja jednostavno ne mogu obuhvatiti cjelokupno učenje koje se odvija prema nekom programu.</a:t>
            </a:r>
          </a:p>
          <a:p>
            <a:pPr>
              <a:buNone/>
            </a:pPr>
            <a:r>
              <a:rPr lang="hr-HR" dirty="0" smtClean="0"/>
              <a:t>Kurikulum može postati previše usmjeren </a:t>
            </a:r>
            <a:r>
              <a:rPr lang="pl-PL" dirty="0" smtClean="0"/>
              <a:t>na </a:t>
            </a:r>
            <a:r>
              <a:rPr lang="pl-PL" dirty="0" err="1" smtClean="0"/>
              <a:t>ocjenjivanje</a:t>
            </a:r>
            <a:r>
              <a:rPr lang="pl-PL" dirty="0" smtClean="0"/>
              <a:t> </a:t>
            </a:r>
            <a:r>
              <a:rPr lang="pl-PL" dirty="0" err="1" smtClean="0"/>
              <a:t>ukoliko</a:t>
            </a:r>
            <a:r>
              <a:rPr lang="pl-PL" dirty="0" smtClean="0"/>
              <a:t> su </a:t>
            </a:r>
            <a:r>
              <a:rPr lang="pl-PL" dirty="0" err="1" smtClean="0"/>
              <a:t>ishodi</a:t>
            </a:r>
            <a:r>
              <a:rPr lang="pl-PL" dirty="0" smtClean="0"/>
              <a:t> </a:t>
            </a:r>
            <a:r>
              <a:rPr lang="hr-HR" dirty="0" smtClean="0"/>
              <a:t>učenja preusko zadani.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err="1" smtClean="0"/>
              <a:t>Postoje</a:t>
            </a:r>
            <a:r>
              <a:rPr lang="it-IT" i="1" dirty="0" smtClean="0"/>
              <a:t> li neka </a:t>
            </a:r>
            <a:r>
              <a:rPr lang="it-IT" i="1" dirty="0" err="1" smtClean="0"/>
              <a:t>pravila</a:t>
            </a:r>
            <a:r>
              <a:rPr lang="it-IT" i="1" dirty="0" smtClean="0"/>
              <a:t> / </a:t>
            </a:r>
            <a:r>
              <a:rPr lang="it-IT" i="1" dirty="0" err="1" smtClean="0"/>
              <a:t>preporuke</a:t>
            </a:r>
            <a:r>
              <a:rPr lang="it-IT" i="1" dirty="0" smtClean="0"/>
              <a:t/>
            </a:r>
            <a:br>
              <a:rPr lang="it-IT" i="1" dirty="0" smtClean="0"/>
            </a:br>
            <a:r>
              <a:rPr lang="hr-HR" i="1" dirty="0" smtClean="0"/>
              <a:t>o tome kako sročiti ishode učenja?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Dobar primjer nalazimo u Španjolskoj gdje svi ishodi učenja u kurikulumu strukovnih škola imaju sljedeće značajke:</a:t>
            </a: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• to su „postignuća”, </a:t>
            </a:r>
            <a:r>
              <a:rPr lang="hr-HR" sz="2400" b="1" dirty="0" smtClean="0">
                <a:latin typeface="Calibri" pitchFamily="34" charset="0"/>
              </a:rPr>
              <a:t>jasno prepoznatljiva </a:t>
            </a:r>
            <a:r>
              <a:rPr lang="hr-HR" sz="2400" dirty="0" smtClean="0">
                <a:latin typeface="Calibri" pitchFamily="34" charset="0"/>
              </a:rPr>
              <a:t>(opisana u infinitivu);</a:t>
            </a: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• moraju biti </a:t>
            </a:r>
            <a:r>
              <a:rPr lang="hr-HR" sz="2400" b="1" dirty="0" smtClean="0">
                <a:latin typeface="Calibri" pitchFamily="34" charset="0"/>
              </a:rPr>
              <a:t>ostvarivi</a:t>
            </a:r>
            <a:r>
              <a:rPr lang="hr-HR" sz="2400" dirty="0" smtClean="0">
                <a:latin typeface="Calibri" pitchFamily="34" charset="0"/>
              </a:rPr>
              <a:t> kroz osposobljavanje;</a:t>
            </a: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• moraju biti </a:t>
            </a:r>
            <a:r>
              <a:rPr lang="hr-HR" sz="2400" b="1" dirty="0" smtClean="0">
                <a:latin typeface="Calibri" pitchFamily="34" charset="0"/>
              </a:rPr>
              <a:t>primjereni učenicima</a:t>
            </a:r>
            <a:r>
              <a:rPr lang="hr-HR" sz="2400" dirty="0" smtClean="0">
                <a:latin typeface="Calibri" pitchFamily="34" charset="0"/>
              </a:rPr>
              <a:t>;</a:t>
            </a: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• moraju </a:t>
            </a:r>
            <a:r>
              <a:rPr lang="hr-HR" sz="2400" b="1" dirty="0" smtClean="0">
                <a:latin typeface="Calibri" pitchFamily="34" charset="0"/>
              </a:rPr>
              <a:t>omogućavati praćenje </a:t>
            </a:r>
            <a:r>
              <a:rPr lang="hr-HR" sz="2400" dirty="0" smtClean="0">
                <a:latin typeface="Calibri" pitchFamily="34" charset="0"/>
              </a:rPr>
              <a:t>ponašanja učenika;</a:t>
            </a: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• moraju biti </a:t>
            </a:r>
            <a:r>
              <a:rPr lang="hr-HR" sz="2400" b="1" dirty="0" smtClean="0">
                <a:latin typeface="Calibri" pitchFamily="34" charset="0"/>
              </a:rPr>
              <a:t>mjerljivi</a:t>
            </a:r>
            <a:r>
              <a:rPr lang="hr-HR" sz="2400" dirty="0" smtClean="0">
                <a:latin typeface="Calibri" pitchFamily="34" charset="0"/>
              </a:rPr>
              <a:t>;</a:t>
            </a:r>
          </a:p>
          <a:p>
            <a:pPr>
              <a:buNone/>
            </a:pPr>
            <a:r>
              <a:rPr lang="pl-PL" sz="2400" dirty="0" smtClean="0">
                <a:latin typeface="Calibri" pitchFamily="34" charset="0"/>
              </a:rPr>
              <a:t>• s </a:t>
            </a:r>
            <a:r>
              <a:rPr lang="pl-PL" sz="2400" dirty="0" err="1" smtClean="0">
                <a:latin typeface="Calibri" pitchFamily="34" charset="0"/>
              </a:rPr>
              <a:t>obzirom</a:t>
            </a:r>
            <a:r>
              <a:rPr lang="pl-PL" sz="2400" dirty="0" smtClean="0">
                <a:latin typeface="Calibri" pitchFamily="34" charset="0"/>
              </a:rPr>
              <a:t> na </a:t>
            </a:r>
            <a:r>
              <a:rPr lang="pl-PL" sz="2400" dirty="0" err="1" smtClean="0">
                <a:latin typeface="Calibri" pitchFamily="34" charset="0"/>
              </a:rPr>
              <a:t>prethodne</a:t>
            </a:r>
            <a:r>
              <a:rPr lang="pl-PL" sz="2400" dirty="0" smtClean="0">
                <a:latin typeface="Calibri" pitchFamily="34" charset="0"/>
              </a:rPr>
              <a:t> tri </a:t>
            </a:r>
            <a:r>
              <a:rPr lang="pl-PL" sz="2400" dirty="0" err="1" smtClean="0">
                <a:latin typeface="Calibri" pitchFamily="34" charset="0"/>
              </a:rPr>
              <a:t>značajke</a:t>
            </a:r>
            <a:r>
              <a:rPr lang="pl-PL" sz="2400" dirty="0" smtClean="0">
                <a:latin typeface="Calibri" pitchFamily="34" charset="0"/>
              </a:rPr>
              <a:t>, </a:t>
            </a:r>
            <a:r>
              <a:rPr lang="hr-HR" sz="2400" dirty="0" smtClean="0">
                <a:latin typeface="Calibri" pitchFamily="34" charset="0"/>
              </a:rPr>
              <a:t>moraju se moći </a:t>
            </a:r>
            <a:r>
              <a:rPr lang="hr-HR" sz="2400" b="1" dirty="0" smtClean="0">
                <a:latin typeface="Calibri" pitchFamily="34" charset="0"/>
              </a:rPr>
              <a:t>ocjenjivati</a:t>
            </a:r>
            <a:r>
              <a:rPr lang="hr-HR" sz="2400" dirty="0" smtClean="0">
                <a:latin typeface="Calibri" pitchFamily="34" charset="0"/>
              </a:rPr>
              <a:t>;</a:t>
            </a:r>
          </a:p>
          <a:p>
            <a:pPr>
              <a:buNone/>
            </a:pPr>
            <a:r>
              <a:rPr lang="vi-VN" sz="2400" dirty="0" smtClean="0">
                <a:latin typeface="Calibri" pitchFamily="34" charset="0"/>
              </a:rPr>
              <a:t>• </a:t>
            </a:r>
            <a:r>
              <a:rPr lang="vi-VN" sz="2400" dirty="0" err="1" smtClean="0">
                <a:latin typeface="Calibri" pitchFamily="34" charset="0"/>
              </a:rPr>
              <a:t>uspostavljaju</a:t>
            </a:r>
            <a:r>
              <a:rPr lang="vi-VN" sz="2400" dirty="0" smtClean="0">
                <a:latin typeface="Calibri" pitchFamily="34" charset="0"/>
              </a:rPr>
              <a:t> </a:t>
            </a:r>
            <a:r>
              <a:rPr lang="vi-VN" sz="2400" dirty="0" err="1" smtClean="0">
                <a:latin typeface="Calibri" pitchFamily="34" charset="0"/>
              </a:rPr>
              <a:t>određenu</a:t>
            </a:r>
            <a:r>
              <a:rPr lang="vi-VN" sz="2400" dirty="0" smtClean="0">
                <a:latin typeface="Calibri" pitchFamily="34" charset="0"/>
              </a:rPr>
              <a:t> </a:t>
            </a:r>
            <a:r>
              <a:rPr lang="vi-VN" sz="2400" dirty="0" err="1" smtClean="0">
                <a:latin typeface="Calibri" pitchFamily="34" charset="0"/>
              </a:rPr>
              <a:t>obrazovnu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razinu</a:t>
            </a:r>
            <a:r>
              <a:rPr lang="pl-PL" sz="2400" dirty="0" smtClean="0">
                <a:latin typeface="Calibri" pitchFamily="34" charset="0"/>
              </a:rPr>
              <a:t> i </a:t>
            </a:r>
            <a:r>
              <a:rPr lang="pl-PL" sz="2400" dirty="0" err="1" smtClean="0">
                <a:latin typeface="Calibri" pitchFamily="34" charset="0"/>
              </a:rPr>
              <a:t>odnos</a:t>
            </a:r>
            <a:r>
              <a:rPr lang="pl-PL" sz="2400" dirty="0" smtClean="0">
                <a:latin typeface="Calibri" pitchFamily="34" charset="0"/>
              </a:rPr>
              <a:t> s </a:t>
            </a:r>
            <a:r>
              <a:rPr lang="pl-PL" sz="2400" dirty="0" err="1" smtClean="0">
                <a:latin typeface="Calibri" pitchFamily="34" charset="0"/>
              </a:rPr>
              <a:t>odgovarajućom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pl-PL" sz="2400" dirty="0" err="1" smtClean="0">
                <a:latin typeface="Calibri" pitchFamily="34" charset="0"/>
              </a:rPr>
              <a:t>nacionalnom</a:t>
            </a:r>
            <a:r>
              <a:rPr lang="pl-PL" sz="2400" dirty="0" smtClean="0">
                <a:latin typeface="Calibri" pitchFamily="34" charset="0"/>
              </a:rPr>
              <a:t> </a:t>
            </a:r>
            <a:r>
              <a:rPr lang="hr-HR" sz="2400" dirty="0" smtClean="0">
                <a:latin typeface="Calibri" pitchFamily="34" charset="0"/>
              </a:rPr>
              <a:t>razinom vještina i kompetencija.</a:t>
            </a:r>
            <a:endParaRPr lang="hr-H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467</Words>
  <Application>Microsoft Office PowerPoint</Application>
  <PresentationFormat>Prikaz na zaslonu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Primjena ishoda učenja Četvrta publikacija iz serije o Europskom kvalifikacijskom okviru (EQF) </vt:lpstr>
      <vt:lpstr>Što su ishodi učenja?</vt:lpstr>
      <vt:lpstr>Što su kompetencije?</vt:lpstr>
      <vt:lpstr>Je li primjena ishoda učenja nešto novo?</vt:lpstr>
      <vt:lpstr>Može li se cjelokupno učenje opisati ishodima učenja?</vt:lpstr>
      <vt:lpstr>Koja je razlika između ciljeva i ishoda učenja?</vt:lpstr>
      <vt:lpstr>Na koji su način ishodi učenja povezani s ocjenjivanjem učenja i poučavanjem?</vt:lpstr>
      <vt:lpstr>Ima li pristup utemeljen na ishodima učenja neke nedostatke?</vt:lpstr>
      <vt:lpstr>Postoje li neka pravila / preporuke o tome kako sročiti ishode učenja?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Gordana Barudžija</dc:creator>
  <cp:lastModifiedBy>user</cp:lastModifiedBy>
  <cp:revision>6</cp:revision>
  <dcterms:created xsi:type="dcterms:W3CDTF">2014-10-24T11:46:42Z</dcterms:created>
  <dcterms:modified xsi:type="dcterms:W3CDTF">2014-10-28T15:20:30Z</dcterms:modified>
</cp:coreProperties>
</file>