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69" r:id="rId2"/>
    <p:sldId id="256" r:id="rId3"/>
    <p:sldId id="257" r:id="rId4"/>
    <p:sldId id="258" r:id="rId5"/>
    <p:sldId id="260" r:id="rId6"/>
    <p:sldId id="263" r:id="rId7"/>
    <p:sldId id="264" r:id="rId8"/>
    <p:sldId id="265" r:id="rId9"/>
    <p:sldId id="266" r:id="rId10"/>
    <p:sldId id="270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C89FCA-823F-4C04-BBDC-58FB2F8255C6}" type="datetimeFigureOut">
              <a:rPr lang="hr-HR" smtClean="0"/>
              <a:t>27.10.2014.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62CEE6-3BF0-4D19-862A-BE27ED92D6A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952348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smtClean="0"/>
              <a:t>Priredila .Marica </a:t>
            </a:r>
            <a:r>
              <a:rPr lang="hr-HR" dirty="0" err="1" smtClean="0"/>
              <a:t>Celjak</a:t>
            </a:r>
            <a:r>
              <a:rPr lang="hr-HR" dirty="0" smtClean="0"/>
              <a:t>,slike preuzete s </a:t>
            </a:r>
            <a:r>
              <a:rPr lang="hr-HR" smtClean="0"/>
              <a:t>interneta</a:t>
            </a:r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62CEE6-3BF0-4D19-862A-BE27ED92D6AC}" type="slidenum">
              <a:rPr lang="hr-HR" smtClean="0"/>
              <a:t>12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798991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hr.wikipedia.org/wiki/3._stolje%C4%87e" TargetMode="External"/><Relationship Id="rId2" Type="http://schemas.openxmlformats.org/officeDocument/2006/relationships/hyperlink" Target="http://hr.wikipedia.org/wiki/Mala_Azija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hr.wikipedia.org/wiki/Biskup" TargetMode="External"/><Relationship Id="rId4" Type="http://schemas.openxmlformats.org/officeDocument/2006/relationships/hyperlink" Target="http://hr.wikipedia.org/wiki/Ljubav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hr.wikipedia.org/wiki/Bo%C5%BEi%C4%87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hr.wikipedia.org/wiki/Bo%C5%BEi%C4%87" TargetMode="External"/><Relationship Id="rId2" Type="http://schemas.openxmlformats.org/officeDocument/2006/relationships/hyperlink" Target="http://hr.wikipedia.org/wiki/Nedjelja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hyperlink" Target="http://hr.wikipedia.org/wiki/Badnjak" TargetMode="External"/><Relationship Id="rId4" Type="http://schemas.openxmlformats.org/officeDocument/2006/relationships/hyperlink" Target="http://hr.wikipedia.org/wiki/24._prosinca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/>
              <a:t>ČOVJEKA, VIDJETI, ČUTI, POZIV, NEVOLJU, BOŽJI.</a:t>
            </a: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02920" y="530352"/>
            <a:ext cx="8641080" cy="56418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vi-VN" dirty="0" smtClean="0"/>
              <a:t>Rođen je u gradu Patari u </a:t>
            </a:r>
            <a:r>
              <a:rPr lang="vi-VN" dirty="0" smtClean="0">
                <a:hlinkClick r:id="rId2" action="ppaction://hlinkfile" tooltip="Mala Azija"/>
              </a:rPr>
              <a:t>Maloj Aziji</a:t>
            </a:r>
            <a:r>
              <a:rPr lang="vi-VN" dirty="0" smtClean="0"/>
              <a:t>, </a:t>
            </a:r>
            <a:r>
              <a:rPr lang="hr-HR" dirty="0" smtClean="0"/>
              <a:t>u</a:t>
            </a:r>
            <a:r>
              <a:rPr lang="vi-VN" dirty="0" smtClean="0"/>
              <a:t> </a:t>
            </a:r>
            <a:r>
              <a:rPr lang="vi-VN" dirty="0" smtClean="0">
                <a:hlinkClick r:id="rId3" action="ppaction://hlinkfile" tooltip="3. stoljeće"/>
              </a:rPr>
              <a:t>3. stoljeću</a:t>
            </a:r>
            <a:r>
              <a:rPr lang="vi-VN" dirty="0" smtClean="0"/>
              <a:t>. </a:t>
            </a:r>
          </a:p>
          <a:p>
            <a:r>
              <a:rPr lang="vi-VN" dirty="0" smtClean="0"/>
              <a:t>Postaje svećenik želeći širiti </a:t>
            </a:r>
            <a:r>
              <a:rPr lang="vi-VN" dirty="0" smtClean="0">
                <a:hlinkClick r:id="rId4" action="ppaction://hlinkfile" tooltip="Ljubav"/>
              </a:rPr>
              <a:t>ljubav</a:t>
            </a:r>
            <a:r>
              <a:rPr lang="vi-VN" dirty="0" smtClean="0"/>
              <a:t> i dobrotu..  </a:t>
            </a:r>
            <a:r>
              <a:rPr lang="hr-HR" dirty="0" smtClean="0"/>
              <a:t>,a to je razlog i zašto postaje biskup</a:t>
            </a:r>
            <a:r>
              <a:rPr lang="vi-VN" dirty="0" smtClean="0"/>
              <a:t> postaje </a:t>
            </a:r>
            <a:r>
              <a:rPr lang="vi-VN" dirty="0" smtClean="0">
                <a:hlinkClick r:id="rId5" action="ppaction://hlinkfile" tooltip="Biskup"/>
              </a:rPr>
              <a:t>biskup</a:t>
            </a:r>
            <a:r>
              <a:rPr lang="vi-VN" dirty="0" smtClean="0"/>
              <a:t>.</a:t>
            </a:r>
            <a:endParaRPr lang="hr-HR" dirty="0" smtClean="0"/>
          </a:p>
          <a:p>
            <a:r>
              <a:rPr lang="vi-VN" dirty="0" smtClean="0"/>
              <a:t> Od tada noći provodi moleći, a dane pomažući nevoljnima i šireći vjeru.</a:t>
            </a:r>
          </a:p>
          <a:p>
            <a:r>
              <a:rPr lang="vi-VN" dirty="0" smtClean="0"/>
              <a:t> zaštitnik mornara</a:t>
            </a:r>
            <a:r>
              <a:rPr lang="hr-HR" dirty="0" smtClean="0"/>
              <a:t>,</a:t>
            </a:r>
            <a:r>
              <a:rPr lang="vi-VN" dirty="0" smtClean="0"/>
              <a:t>djece.</a:t>
            </a:r>
          </a:p>
          <a:p>
            <a:r>
              <a:rPr lang="vi-VN" dirty="0" smtClean="0"/>
              <a:t>U svom životu uvijek se borio protiv nepravde i </a:t>
            </a: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BADNJAK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hr-HR" sz="6600" b="1" dirty="0" smtClean="0">
                <a:solidFill>
                  <a:srgbClr val="FF0000"/>
                </a:solidFill>
              </a:rPr>
              <a:t>JASLICE</a:t>
            </a:r>
          </a:p>
          <a:p>
            <a:r>
              <a:rPr lang="hr-HR" sz="6600" b="1" dirty="0" smtClean="0">
                <a:solidFill>
                  <a:srgbClr val="FF0000"/>
                </a:solidFill>
              </a:rPr>
              <a:t>POLNOČKA</a:t>
            </a:r>
            <a:endParaRPr lang="en-US" sz="6600" b="1" dirty="0">
              <a:solidFill>
                <a:srgbClr val="FF0000"/>
              </a:solidFill>
            </a:endParaRPr>
          </a:p>
        </p:txBody>
      </p:sp>
      <p:pic>
        <p:nvPicPr>
          <p:cNvPr id="21506" name="Picture 2" descr="Sretan Božić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52401"/>
            <a:ext cx="3352800" cy="3048000"/>
          </a:xfrm>
          <a:prstGeom prst="rect">
            <a:avLst/>
          </a:prstGeom>
          <a:noFill/>
        </p:spPr>
      </p:pic>
      <p:pic>
        <p:nvPicPr>
          <p:cNvPr id="21507" name="Picture 3" descr="C:\Documents and Settings\MC\Local Settings\Temporary Internet Files\Content.IE5\E6IR94GJ\MMj03157600000[1]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9000" y="685800"/>
            <a:ext cx="1066800" cy="1409700"/>
          </a:xfrm>
          <a:prstGeom prst="rect">
            <a:avLst/>
          </a:prstGeom>
          <a:noFill/>
        </p:spPr>
      </p:pic>
      <p:pic>
        <p:nvPicPr>
          <p:cNvPr id="6" name="Picture 5" descr="Picture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81000" y="3581400"/>
            <a:ext cx="2438399" cy="2895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A SADA DOBRA DJELA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>
              <a:buFont typeface="Wingdings" pitchFamily="2" charset="2"/>
              <a:buChar char="ü"/>
            </a:pPr>
            <a:r>
              <a:rPr lang="hr-HR" sz="2400" b="1" smtClean="0">
                <a:solidFill>
                  <a:schemeClr val="tx1"/>
                </a:solidFill>
              </a:rPr>
              <a:t>MISLIT ĆU </a:t>
            </a:r>
            <a:r>
              <a:rPr lang="hr-HR" sz="2400" b="1" dirty="0" smtClean="0">
                <a:solidFill>
                  <a:schemeClr val="tx1"/>
                </a:solidFill>
              </a:rPr>
              <a:t>NA DRUGE</a:t>
            </a:r>
          </a:p>
          <a:p>
            <a:pPr>
              <a:buFont typeface="Wingdings" pitchFamily="2" charset="2"/>
              <a:buChar char="ü"/>
            </a:pPr>
            <a:r>
              <a:rPr lang="hr-HR" sz="2400" b="1" dirty="0" smtClean="0">
                <a:solidFill>
                  <a:schemeClr val="tx1"/>
                </a:solidFill>
              </a:rPr>
              <a:t>MISLIT ĆU NA SIROMAHE</a:t>
            </a:r>
          </a:p>
          <a:p>
            <a:pPr>
              <a:buFont typeface="Wingdings" pitchFamily="2" charset="2"/>
              <a:buChar char="ü"/>
            </a:pPr>
            <a:r>
              <a:rPr lang="hr-HR" sz="2400" b="1" dirty="0" smtClean="0">
                <a:solidFill>
                  <a:schemeClr val="tx1"/>
                </a:solidFill>
              </a:rPr>
              <a:t>DAROVAT ĆU LIJEPU RIJEČ</a:t>
            </a:r>
          </a:p>
          <a:p>
            <a:pPr>
              <a:buFont typeface="Wingdings" pitchFamily="2" charset="2"/>
              <a:buChar char="ü"/>
            </a:pPr>
            <a:r>
              <a:rPr lang="hr-HR" sz="2400" b="1" dirty="0" smtClean="0">
                <a:solidFill>
                  <a:schemeClr val="tx1"/>
                </a:solidFill>
              </a:rPr>
              <a:t>DAROVAT ĆU PRIJATELJSKI POGLED</a:t>
            </a:r>
          </a:p>
          <a:p>
            <a:pPr>
              <a:buFont typeface="Wingdings" pitchFamily="2" charset="2"/>
              <a:buChar char="ü"/>
            </a:pPr>
            <a:r>
              <a:rPr lang="hr-HR" sz="2400" b="1" dirty="0" smtClean="0">
                <a:solidFill>
                  <a:schemeClr val="tx1"/>
                </a:solidFill>
              </a:rPr>
              <a:t>SLUŠAT ĆU BOŽJU RIJEČ O SPASITELJEVU DOLASKU</a:t>
            </a:r>
          </a:p>
          <a:p>
            <a:pPr>
              <a:buFont typeface="Wingdings" pitchFamily="2" charset="2"/>
              <a:buChar char="ü"/>
            </a:pPr>
            <a:r>
              <a:rPr lang="hr-HR" sz="2400" b="1" dirty="0" smtClean="0">
                <a:solidFill>
                  <a:schemeClr val="tx1"/>
                </a:solidFill>
              </a:rPr>
              <a:t>PJEVAT ĆU ADVENTSKE PJESME</a:t>
            </a:r>
            <a:endParaRPr lang="en-US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57400"/>
            <a:ext cx="7772400" cy="360045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6000" b="1" kern="1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Impact"/>
              </a:rPr>
              <a:t>DOŠAŠĆE</a:t>
            </a:r>
            <a:endParaRPr lang="en-US" sz="6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7" descr="advent-wreat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1082489">
            <a:off x="4661335" y="585032"/>
            <a:ext cx="3227840" cy="247938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mph" presetSubtype="0" repeatCount="4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9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7200" b="1" dirty="0" err="1" smtClean="0">
                <a:solidFill>
                  <a:srgbClr val="7030A0"/>
                </a:solidFill>
              </a:rPr>
              <a:t>Došašće</a:t>
            </a:r>
            <a:r>
              <a:rPr lang="en-US" sz="7200" dirty="0" smtClean="0">
                <a:solidFill>
                  <a:srgbClr val="7030A0"/>
                </a:solidFill>
              </a:rPr>
              <a:t> </a:t>
            </a:r>
            <a:r>
              <a:rPr lang="en-US" sz="7200" dirty="0" err="1" smtClean="0">
                <a:solidFill>
                  <a:srgbClr val="7030A0"/>
                </a:solidFill>
              </a:rPr>
              <a:t>ili</a:t>
            </a:r>
            <a:r>
              <a:rPr lang="en-US" sz="7200" dirty="0" smtClean="0">
                <a:solidFill>
                  <a:srgbClr val="7030A0"/>
                </a:solidFill>
              </a:rPr>
              <a:t> </a:t>
            </a:r>
            <a:r>
              <a:rPr lang="en-US" sz="7200" b="1" dirty="0" smtClean="0">
                <a:solidFill>
                  <a:srgbClr val="7030A0"/>
                </a:solidFill>
              </a:rPr>
              <a:t>advent</a:t>
            </a:r>
            <a:r>
              <a:rPr lang="en-US" sz="7200" dirty="0" smtClean="0">
                <a:solidFill>
                  <a:srgbClr val="7030A0"/>
                </a:solidFill>
              </a:rPr>
              <a:t> </a:t>
            </a:r>
            <a:endParaRPr lang="hr-HR" sz="7200" dirty="0" smtClean="0">
              <a:solidFill>
                <a:srgbClr val="7030A0"/>
              </a:solidFill>
            </a:endParaRPr>
          </a:p>
          <a:p>
            <a:endParaRPr lang="hr-HR" dirty="0" smtClean="0"/>
          </a:p>
          <a:p>
            <a:r>
              <a:rPr lang="en-US" sz="4400" b="1" dirty="0" smtClean="0"/>
              <a:t>je </a:t>
            </a:r>
            <a:r>
              <a:rPr lang="en-US" sz="4400" b="1" dirty="0" err="1" smtClean="0"/>
              <a:t>razdoblje</a:t>
            </a:r>
            <a:r>
              <a:rPr lang="en-US" sz="4400" b="1" dirty="0" smtClean="0"/>
              <a:t> u </a:t>
            </a:r>
            <a:r>
              <a:rPr lang="en-US" sz="4400" b="1" dirty="0" err="1" smtClean="0"/>
              <a:t>crkvenoj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liturgijskoj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godini</a:t>
            </a:r>
            <a:r>
              <a:rPr lang="en-US" sz="4400" b="1" dirty="0" smtClean="0"/>
              <a:t>, </a:t>
            </a:r>
            <a:r>
              <a:rPr lang="en-US" sz="4400" b="1" dirty="0" err="1" smtClean="0"/>
              <a:t>vrijeme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pripreme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za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blagdan</a:t>
            </a:r>
            <a:r>
              <a:rPr lang="en-US" sz="4400" b="1" dirty="0" smtClean="0"/>
              <a:t> </a:t>
            </a:r>
            <a:r>
              <a:rPr lang="en-US" sz="4400" b="1" dirty="0" err="1" smtClean="0">
                <a:hlinkClick r:id="rId2" tooltip="Božić"/>
              </a:rPr>
              <a:t>Božića</a:t>
            </a: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it_go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57800" y="1905000"/>
            <a:ext cx="3886200" cy="42489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6000" b="1" dirty="0" smtClean="0"/>
              <a:t>to je i početak crkvene</a:t>
            </a:r>
          </a:p>
          <a:p>
            <a:pPr>
              <a:buNone/>
            </a:pPr>
            <a:r>
              <a:rPr lang="pl-PL" sz="6000" b="1" smtClean="0"/>
              <a:t> </a:t>
            </a:r>
            <a:r>
              <a:rPr lang="pl-PL" sz="6000" b="1" dirty="0" smtClean="0"/>
              <a:t>godine</a:t>
            </a:r>
            <a:endParaRPr lang="en-US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hr-HR" b="1" dirty="0" smtClean="0"/>
              <a:t>D</a:t>
            </a:r>
            <a:r>
              <a:rPr lang="en-US" b="1" dirty="0" err="1" smtClean="0"/>
              <a:t>ošašće</a:t>
            </a:r>
            <a:r>
              <a:rPr lang="en-US" b="1" dirty="0" smtClean="0"/>
              <a:t> </a:t>
            </a:r>
            <a:r>
              <a:rPr lang="en-US" b="1" dirty="0" err="1" smtClean="0"/>
              <a:t>počinje</a:t>
            </a:r>
            <a:r>
              <a:rPr lang="en-US" b="1" dirty="0" smtClean="0"/>
              <a:t> </a:t>
            </a:r>
            <a:r>
              <a:rPr lang="en-US" b="1" dirty="0" err="1" smtClean="0"/>
              <a:t>četiri</a:t>
            </a:r>
            <a:r>
              <a:rPr lang="en-US" b="1" dirty="0" smtClean="0"/>
              <a:t> </a:t>
            </a:r>
            <a:r>
              <a:rPr lang="en-US" b="1" dirty="0" err="1" smtClean="0">
                <a:hlinkClick r:id="rId2" tooltip="Nedjelja"/>
              </a:rPr>
              <a:t>nedjelje</a:t>
            </a:r>
            <a:r>
              <a:rPr lang="en-US" b="1" dirty="0" smtClean="0"/>
              <a:t> </a:t>
            </a:r>
            <a:r>
              <a:rPr lang="en-US" b="1" dirty="0" err="1" smtClean="0"/>
              <a:t>prije</a:t>
            </a:r>
            <a:r>
              <a:rPr lang="en-US" b="1" dirty="0" smtClean="0"/>
              <a:t> </a:t>
            </a:r>
            <a:r>
              <a:rPr lang="en-US" b="1" dirty="0" err="1" smtClean="0">
                <a:hlinkClick r:id="rId3" tooltip="Božić"/>
              </a:rPr>
              <a:t>Božića</a:t>
            </a:r>
            <a:endParaRPr lang="hr-HR" b="1" dirty="0" smtClean="0"/>
          </a:p>
          <a:p>
            <a:r>
              <a:rPr lang="pt-BR" b="1" dirty="0" smtClean="0"/>
              <a:t>Završava </a:t>
            </a:r>
            <a:r>
              <a:rPr lang="pt-BR" b="1" dirty="0" smtClean="0">
                <a:hlinkClick r:id="rId4" tooltip="24. prosinca"/>
              </a:rPr>
              <a:t>24. prosinca</a:t>
            </a:r>
            <a:r>
              <a:rPr lang="pt-BR" b="1" dirty="0" smtClean="0"/>
              <a:t> </a:t>
            </a:r>
            <a:endParaRPr lang="hr-HR" b="1" dirty="0" smtClean="0"/>
          </a:p>
          <a:p>
            <a:pPr>
              <a:buNone/>
            </a:pPr>
            <a:r>
              <a:rPr lang="hr-HR" b="1" dirty="0" smtClean="0"/>
              <a:t>  </a:t>
            </a:r>
            <a:r>
              <a:rPr lang="pt-BR" b="1" dirty="0" smtClean="0"/>
              <a:t>na </a:t>
            </a:r>
            <a:r>
              <a:rPr lang="pt-BR" b="1" dirty="0" smtClean="0">
                <a:hlinkClick r:id="rId5" tooltip="Badnjak"/>
              </a:rPr>
              <a:t>Badnjak</a:t>
            </a:r>
            <a:endParaRPr lang="en-US" b="1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jaslice2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486400" y="1828800"/>
            <a:ext cx="3343275" cy="4495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hr-HR" sz="6000" i="1" dirty="0" smtClean="0"/>
              <a:t>KAKO SE PRIPREMAMO ZA </a:t>
            </a:r>
            <a:r>
              <a:rPr lang="hr-HR" sz="6000" i="1" dirty="0" smtClean="0">
                <a:solidFill>
                  <a:srgbClr val="7030A0"/>
                </a:solidFill>
              </a:rPr>
              <a:t>BOŽIĆ</a:t>
            </a:r>
            <a:r>
              <a:rPr lang="hr-HR" sz="6000" i="1" dirty="0" smtClean="0"/>
              <a:t>?</a:t>
            </a:r>
            <a:endParaRPr lang="en-US" sz="60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2106168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hr-HR" sz="3200" b="1" dirty="0" smtClean="0">
                <a:solidFill>
                  <a:schemeClr val="tx1"/>
                </a:solidFill>
              </a:rPr>
              <a:t>MOLITVA</a:t>
            </a:r>
          </a:p>
          <a:p>
            <a:pPr>
              <a:buFont typeface="Arial" pitchFamily="34" charset="0"/>
              <a:buChar char="•"/>
            </a:pPr>
            <a:r>
              <a:rPr lang="hr-HR" sz="3200" b="1" dirty="0" smtClean="0">
                <a:solidFill>
                  <a:schemeClr val="tx1"/>
                </a:solidFill>
              </a:rPr>
              <a:t>POST</a:t>
            </a:r>
          </a:p>
          <a:p>
            <a:pPr>
              <a:buFont typeface="Arial" pitchFamily="34" charset="0"/>
              <a:buChar char="•"/>
            </a:pPr>
            <a:r>
              <a:rPr lang="hr-HR" sz="3200" b="1" dirty="0" smtClean="0">
                <a:solidFill>
                  <a:schemeClr val="tx1"/>
                </a:solidFill>
              </a:rPr>
              <a:t>POKORA</a:t>
            </a:r>
          </a:p>
          <a:p>
            <a:pPr>
              <a:buFont typeface="Arial" pitchFamily="34" charset="0"/>
              <a:buChar char="•"/>
            </a:pPr>
            <a:r>
              <a:rPr lang="hr-HR" sz="3200" b="1" dirty="0" smtClean="0">
                <a:solidFill>
                  <a:schemeClr val="tx1"/>
                </a:solidFill>
              </a:rPr>
              <a:t>DOBRA DJELA</a:t>
            </a:r>
            <a:endParaRPr lang="en-US" sz="32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Katedra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00600" y="685800"/>
            <a:ext cx="4014216" cy="528523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3544824" cy="1828800"/>
          </a:xfrm>
        </p:spPr>
        <p:txBody>
          <a:bodyPr/>
          <a:lstStyle/>
          <a:p>
            <a:r>
              <a:rPr lang="hr-HR" i="1" dirty="0" smtClean="0">
                <a:solidFill>
                  <a:srgbClr val="7030A0"/>
                </a:solidFill>
              </a:rPr>
              <a:t>ZORNICE:</a:t>
            </a:r>
            <a:endParaRPr lang="en-US" i="1" dirty="0">
              <a:solidFill>
                <a:srgbClr val="7030A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3697224" cy="2106168"/>
          </a:xfrm>
        </p:spPr>
        <p:txBody>
          <a:bodyPr>
            <a:normAutofit/>
          </a:bodyPr>
          <a:lstStyle/>
          <a:p>
            <a:r>
              <a:rPr lang="hr-HR" b="1" dirty="0" smtClean="0">
                <a:solidFill>
                  <a:schemeClr val="tx1"/>
                </a:solidFill>
              </a:rPr>
              <a:t>-</a:t>
            </a:r>
            <a:r>
              <a:rPr lang="en-US" b="1" dirty="0" err="1" smtClean="0">
                <a:solidFill>
                  <a:schemeClr val="tx1"/>
                </a:solidFill>
              </a:rPr>
              <a:t>mise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zornice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imaju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pokornički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značaj</a:t>
            </a:r>
            <a:r>
              <a:rPr lang="en-US" b="1" dirty="0" smtClean="0">
                <a:solidFill>
                  <a:schemeClr val="tx1"/>
                </a:solidFill>
              </a:rPr>
              <a:t>, </a:t>
            </a:r>
            <a:r>
              <a:rPr lang="en-US" b="1" dirty="0" err="1" smtClean="0">
                <a:solidFill>
                  <a:schemeClr val="tx1"/>
                </a:solidFill>
              </a:rPr>
              <a:t>jer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valja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ustati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vrlo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rano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da</a:t>
            </a:r>
            <a:r>
              <a:rPr lang="en-US" b="1" dirty="0" smtClean="0">
                <a:solidFill>
                  <a:schemeClr val="tx1"/>
                </a:solidFill>
              </a:rPr>
              <a:t> se </a:t>
            </a:r>
            <a:r>
              <a:rPr lang="en-US" b="1" dirty="0" err="1" smtClean="0">
                <a:solidFill>
                  <a:schemeClr val="tx1"/>
                </a:solidFill>
              </a:rPr>
              <a:t>stigne</a:t>
            </a:r>
            <a:r>
              <a:rPr lang="en-US" b="1" dirty="0" smtClean="0">
                <a:solidFill>
                  <a:schemeClr val="tx1"/>
                </a:solidFill>
              </a:rPr>
              <a:t> u </a:t>
            </a:r>
            <a:r>
              <a:rPr lang="en-US" b="1" dirty="0" err="1" smtClean="0">
                <a:solidFill>
                  <a:schemeClr val="tx1"/>
                </a:solidFill>
              </a:rPr>
              <a:t>crkvu</a:t>
            </a:r>
            <a:endParaRPr lang="hr-HR" b="1" dirty="0" smtClean="0">
              <a:solidFill>
                <a:schemeClr val="tx1"/>
              </a:solidFill>
            </a:endParaRPr>
          </a:p>
          <a:p>
            <a:r>
              <a:rPr lang="hr-HR" b="1" dirty="0" smtClean="0">
                <a:solidFill>
                  <a:schemeClr val="tx1"/>
                </a:solidFill>
              </a:rPr>
              <a:t>-PJEVAJU SE ADVENTSKE PJESME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2376" y="990600"/>
            <a:ext cx="4611624" cy="1600200"/>
          </a:xfrm>
        </p:spPr>
        <p:txBody>
          <a:bodyPr/>
          <a:lstStyle/>
          <a:p>
            <a:r>
              <a:rPr lang="hr-HR" i="1" dirty="0" smtClean="0">
                <a:solidFill>
                  <a:srgbClr val="7030A0"/>
                </a:solidFill>
                <a:latin typeface="Arial Black" pitchFamily="34" charset="0"/>
              </a:rPr>
              <a:t>ADVENTSKI VIJENAC</a:t>
            </a:r>
            <a:endParaRPr lang="en-US" i="1" dirty="0">
              <a:solidFill>
                <a:srgbClr val="7030A0"/>
              </a:solidFill>
              <a:latin typeface="Arial Black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2258568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pl-PL" b="1" dirty="0" smtClean="0">
                <a:solidFill>
                  <a:schemeClr val="tx1"/>
                </a:solidFill>
              </a:rPr>
              <a:t>Tako je pleten da nema početka ni kraja pa označuje Boga koji je vječan.</a:t>
            </a:r>
          </a:p>
          <a:p>
            <a:pPr>
              <a:buFont typeface="Arial" pitchFamily="34" charset="0"/>
              <a:buChar char="•"/>
            </a:pPr>
            <a:r>
              <a:rPr lang="hr-HR" b="1" dirty="0" smtClean="0">
                <a:solidFill>
                  <a:schemeClr val="tx1"/>
                </a:solidFill>
              </a:rPr>
              <a:t>4 SVIJEĆE </a:t>
            </a:r>
            <a:r>
              <a:rPr lang="en-US" b="1" dirty="0" err="1" smtClean="0">
                <a:solidFill>
                  <a:schemeClr val="tx1"/>
                </a:solidFill>
              </a:rPr>
              <a:t>označuju</a:t>
            </a:r>
            <a:r>
              <a:rPr lang="en-US" b="1" dirty="0" smtClean="0">
                <a:solidFill>
                  <a:schemeClr val="tx1"/>
                </a:solidFill>
              </a:rPr>
              <a:t>  </a:t>
            </a:r>
            <a:r>
              <a:rPr lang="en-US" b="1" dirty="0" err="1" smtClean="0">
                <a:solidFill>
                  <a:schemeClr val="tx1"/>
                </a:solidFill>
              </a:rPr>
              <a:t>četiri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razdjelnice</a:t>
            </a:r>
            <a:r>
              <a:rPr lang="en-US" b="1" dirty="0" smtClean="0">
                <a:solidFill>
                  <a:schemeClr val="tx1"/>
                </a:solidFill>
              </a:rPr>
              <a:t> u </a:t>
            </a:r>
            <a:r>
              <a:rPr lang="en-US" b="1" dirty="0" err="1" smtClean="0">
                <a:solidFill>
                  <a:schemeClr val="tx1"/>
                </a:solidFill>
              </a:rPr>
              <a:t>ljudskoj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povijesti</a:t>
            </a:r>
            <a:r>
              <a:rPr lang="en-US" b="1" dirty="0" smtClean="0">
                <a:solidFill>
                  <a:schemeClr val="tx1"/>
                </a:solidFill>
              </a:rPr>
              <a:t>: </a:t>
            </a:r>
            <a:r>
              <a:rPr lang="en-US" b="1" dirty="0" err="1" smtClean="0">
                <a:solidFill>
                  <a:schemeClr val="tx1"/>
                </a:solidFill>
              </a:rPr>
              <a:t>stvaranje</a:t>
            </a:r>
            <a:r>
              <a:rPr lang="en-US" b="1" dirty="0" smtClean="0">
                <a:solidFill>
                  <a:schemeClr val="tx1"/>
                </a:solidFill>
              </a:rPr>
              <a:t>, </a:t>
            </a:r>
            <a:r>
              <a:rPr lang="en-US" b="1" dirty="0" err="1" smtClean="0">
                <a:solidFill>
                  <a:schemeClr val="tx1"/>
                </a:solidFill>
              </a:rPr>
              <a:t>utjelovljenje</a:t>
            </a:r>
            <a:r>
              <a:rPr lang="en-US" b="1" dirty="0" smtClean="0">
                <a:solidFill>
                  <a:schemeClr val="tx1"/>
                </a:solidFill>
              </a:rPr>
              <a:t>, </a:t>
            </a:r>
            <a:r>
              <a:rPr lang="en-US" b="1" dirty="0" err="1" smtClean="0">
                <a:solidFill>
                  <a:schemeClr val="tx1"/>
                </a:solidFill>
              </a:rPr>
              <a:t>otkupljenje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i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svršetak</a:t>
            </a:r>
            <a:r>
              <a:rPr lang="en-US" b="1" dirty="0" smtClean="0">
                <a:solidFill>
                  <a:schemeClr val="tx1"/>
                </a:solidFill>
              </a:rPr>
              <a:t>, a ne </a:t>
            </a:r>
            <a:r>
              <a:rPr lang="en-US" b="1" dirty="0" err="1" smtClean="0">
                <a:solidFill>
                  <a:schemeClr val="tx1"/>
                </a:solidFill>
              </a:rPr>
              <a:t>samo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četiri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adventske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nedjelje</a:t>
            </a:r>
            <a:endParaRPr lang="hr-HR" b="1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poziva</a:t>
            </a:r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na</a:t>
            </a:r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božićnu</a:t>
            </a:r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pripravu</a:t>
            </a:r>
            <a:endParaRPr lang="en-US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026" name="Picture 2" descr="Sretan Božić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3600" y="381000"/>
            <a:ext cx="2857500" cy="2781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hr-HR" sz="4800" dirty="0" smtClean="0"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Svjedoci vjere i ljubavi kroz vrijeme Došašća:</a:t>
            </a:r>
            <a:r>
              <a:rPr lang="hr-HR" sz="6600" b="0" dirty="0" smtClean="0">
                <a:solidFill>
                  <a:schemeClr val="tx1"/>
                </a:solidFill>
                <a:effectLst/>
                <a:latin typeface="Arial" pitchFamily="34" charset="0"/>
              </a:rPr>
              <a:t/>
            </a:r>
            <a:br>
              <a:rPr lang="hr-HR" sz="6600" b="0" dirty="0" smtClean="0">
                <a:solidFill>
                  <a:schemeClr val="tx1"/>
                </a:solidFill>
                <a:effectLst/>
                <a:latin typeface="Arial" pitchFamily="34" charset="0"/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2410968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sv</a:t>
            </a:r>
            <a:r>
              <a:rPr lang="en-US" sz="2400" b="1" dirty="0" smtClean="0">
                <a:solidFill>
                  <a:schemeClr val="tx1"/>
                </a:solidFill>
              </a:rPr>
              <a:t>. </a:t>
            </a:r>
            <a:r>
              <a:rPr lang="en-US" sz="2400" b="1" dirty="0" err="1" smtClean="0">
                <a:solidFill>
                  <a:schemeClr val="tx1"/>
                </a:solidFill>
              </a:rPr>
              <a:t>Barbar</a:t>
            </a:r>
            <a:r>
              <a:rPr lang="hr-HR" sz="2400" b="1" dirty="0" smtClean="0">
                <a:solidFill>
                  <a:schemeClr val="tx1"/>
                </a:solidFill>
              </a:rPr>
              <a:t>a</a:t>
            </a:r>
            <a:r>
              <a:rPr lang="en-US" sz="2400" b="1" dirty="0" smtClean="0">
                <a:solidFill>
                  <a:schemeClr val="tx1"/>
                </a:solidFill>
              </a:rPr>
              <a:t> (4. </a:t>
            </a:r>
            <a:r>
              <a:rPr lang="en-US" sz="2400" b="1" dirty="0" err="1" smtClean="0">
                <a:solidFill>
                  <a:schemeClr val="tx1"/>
                </a:solidFill>
              </a:rPr>
              <a:t>prosinca</a:t>
            </a:r>
            <a:r>
              <a:rPr lang="en-US" sz="2400" b="1" dirty="0" smtClean="0">
                <a:solidFill>
                  <a:schemeClr val="tx1"/>
                </a:solidFill>
              </a:rPr>
              <a:t>), </a:t>
            </a:r>
            <a:endParaRPr lang="hr-HR" sz="2400" b="1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2400" b="1" dirty="0" err="1" smtClean="0">
                <a:solidFill>
                  <a:schemeClr val="tx1"/>
                </a:solidFill>
              </a:rPr>
              <a:t>sv</a:t>
            </a:r>
            <a:r>
              <a:rPr lang="en-US" sz="2400" b="1" dirty="0" smtClean="0">
                <a:solidFill>
                  <a:schemeClr val="tx1"/>
                </a:solidFill>
              </a:rPr>
              <a:t>. </a:t>
            </a:r>
            <a:r>
              <a:rPr lang="en-US" sz="2400" b="1" dirty="0" err="1" smtClean="0">
                <a:solidFill>
                  <a:schemeClr val="tx1"/>
                </a:solidFill>
              </a:rPr>
              <a:t>Nikol</a:t>
            </a:r>
            <a:r>
              <a:rPr lang="hr-HR" sz="2400" b="1" dirty="0" smtClean="0">
                <a:solidFill>
                  <a:schemeClr val="tx1"/>
                </a:solidFill>
              </a:rPr>
              <a:t>a</a:t>
            </a:r>
            <a:r>
              <a:rPr lang="en-US" sz="2400" b="1" dirty="0" smtClean="0">
                <a:solidFill>
                  <a:schemeClr val="tx1"/>
                </a:solidFill>
              </a:rPr>
              <a:t> (6. </a:t>
            </a:r>
            <a:r>
              <a:rPr lang="en-US" sz="2400" b="1" dirty="0" err="1" smtClean="0">
                <a:solidFill>
                  <a:schemeClr val="tx1"/>
                </a:solidFill>
              </a:rPr>
              <a:t>prosinca</a:t>
            </a:r>
            <a:r>
              <a:rPr lang="en-US" sz="2400" b="1" dirty="0" smtClean="0">
                <a:solidFill>
                  <a:schemeClr val="tx1"/>
                </a:solidFill>
              </a:rPr>
              <a:t>) </a:t>
            </a:r>
            <a:endParaRPr lang="hr-HR" sz="2400" b="1" dirty="0" err="1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sv</a:t>
            </a:r>
            <a:r>
              <a:rPr lang="en-US" sz="2400" b="1" dirty="0" smtClean="0">
                <a:solidFill>
                  <a:schemeClr val="tx1"/>
                </a:solidFill>
              </a:rPr>
              <a:t>. </a:t>
            </a:r>
            <a:r>
              <a:rPr lang="en-US" sz="2400" b="1" dirty="0" err="1" smtClean="0">
                <a:solidFill>
                  <a:schemeClr val="tx1"/>
                </a:solidFill>
              </a:rPr>
              <a:t>Lucij</a:t>
            </a:r>
            <a:r>
              <a:rPr lang="hr-HR" sz="2400" b="1" dirty="0" smtClean="0">
                <a:solidFill>
                  <a:schemeClr val="tx1"/>
                </a:solidFill>
              </a:rPr>
              <a:t>a</a:t>
            </a:r>
            <a:r>
              <a:rPr lang="en-US" sz="2400" b="1" dirty="0" smtClean="0">
                <a:solidFill>
                  <a:schemeClr val="tx1"/>
                </a:solidFill>
              </a:rPr>
              <a:t> (13. </a:t>
            </a:r>
            <a:r>
              <a:rPr lang="en-US" sz="2400" b="1" dirty="0" err="1" smtClean="0">
                <a:solidFill>
                  <a:schemeClr val="tx1"/>
                </a:solidFill>
              </a:rPr>
              <a:t>prosinca</a:t>
            </a:r>
            <a:r>
              <a:rPr lang="en-US" sz="2400" b="1" dirty="0" smtClean="0">
                <a:solidFill>
                  <a:schemeClr val="tx1"/>
                </a:solidFill>
              </a:rPr>
              <a:t>)</a:t>
            </a:r>
            <a:endParaRPr lang="en-US" sz="2400" b="1" dirty="0">
              <a:solidFill>
                <a:schemeClr val="tx1"/>
              </a:solidFill>
            </a:endParaRPr>
          </a:p>
        </p:txBody>
      </p:sp>
      <p:pic>
        <p:nvPicPr>
          <p:cNvPr id="20483" name="Picture 3" descr="C:\Documents and Settings\MC\Local Settings\Temporary Internet Files\Content.IE5\R4UI405N\MMAG00394_0000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3400425"/>
            <a:ext cx="1338262" cy="3457575"/>
          </a:xfrm>
          <a:prstGeom prst="rect">
            <a:avLst/>
          </a:prstGeom>
          <a:noFill/>
        </p:spPr>
      </p:pic>
      <p:pic>
        <p:nvPicPr>
          <p:cNvPr id="20485" name="Picture 5" descr="Sretan Božić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2438400"/>
            <a:ext cx="2857500" cy="1809751"/>
          </a:xfrm>
          <a:prstGeom prst="rect">
            <a:avLst/>
          </a:prstGeom>
          <a:noFill/>
        </p:spPr>
      </p:pic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026" name="Picture 2" descr="C:\Documents and Settings\MC\Local Settings\Temporary Internet Files\Content.IE5\ZA680SC5\MMj03366800000[1]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00800" y="5105400"/>
            <a:ext cx="1533525" cy="14001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175</TotalTime>
  <Words>271</Words>
  <Application>Microsoft Office PowerPoint</Application>
  <PresentationFormat>Prikaz na zaslonu (4:3)</PresentationFormat>
  <Paragraphs>44</Paragraphs>
  <Slides>12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12</vt:i4>
      </vt:variant>
    </vt:vector>
  </HeadingPairs>
  <TitlesOfParts>
    <vt:vector size="13" baseType="lpstr">
      <vt:lpstr>Aspect</vt:lpstr>
      <vt:lpstr>PowerPointova prezentacija</vt:lpstr>
      <vt:lpstr>DOŠAŠĆE</vt:lpstr>
      <vt:lpstr>PowerPointova prezentacija</vt:lpstr>
      <vt:lpstr>PowerPointova prezentacija</vt:lpstr>
      <vt:lpstr>PowerPointova prezentacija</vt:lpstr>
      <vt:lpstr>KAKO SE PRIPREMAMO ZA BOŽIĆ?</vt:lpstr>
      <vt:lpstr>ZORNICE:</vt:lpstr>
      <vt:lpstr>ADVENTSKI VIJENAC</vt:lpstr>
      <vt:lpstr>Svjedoci vjere i ljubavi kroz vrijeme Došašća: </vt:lpstr>
      <vt:lpstr>PowerPointova prezentacija</vt:lpstr>
      <vt:lpstr>BADNJAK</vt:lpstr>
      <vt:lpstr>A SADA DOBRA DJELA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ADVENT</dc:title>
  <dc:creator>MARICA CELJAK</dc:creator>
  <cp:lastModifiedBy>Marica Celjak</cp:lastModifiedBy>
  <cp:revision>24</cp:revision>
  <dcterms:created xsi:type="dcterms:W3CDTF">2006-08-16T00:00:00Z</dcterms:created>
  <dcterms:modified xsi:type="dcterms:W3CDTF">2014-10-27T15:43:55Z</dcterms:modified>
</cp:coreProperties>
</file>