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5" r:id="rId2"/>
    <p:sldId id="430" r:id="rId3"/>
    <p:sldId id="446" r:id="rId4"/>
    <p:sldId id="439" r:id="rId5"/>
    <p:sldId id="440" r:id="rId6"/>
    <p:sldId id="448" r:id="rId7"/>
    <p:sldId id="450" r:id="rId8"/>
    <p:sldId id="441" r:id="rId9"/>
    <p:sldId id="442" r:id="rId10"/>
    <p:sldId id="443" r:id="rId11"/>
    <p:sldId id="444" r:id="rId12"/>
    <p:sldId id="445" r:id="rId13"/>
    <p:sldId id="451" r:id="rId14"/>
    <p:sldId id="457" r:id="rId15"/>
    <p:sldId id="454" r:id="rId16"/>
    <p:sldId id="455" r:id="rId17"/>
    <p:sldId id="456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009900"/>
    <a:srgbClr val="00FF00"/>
    <a:srgbClr val="99FF99"/>
    <a:srgbClr val="33CC33"/>
    <a:srgbClr val="3399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0" autoAdjust="0"/>
    <p:restoredTop sz="92963" autoAdjust="0"/>
  </p:normalViewPr>
  <p:slideViewPr>
    <p:cSldViewPr>
      <p:cViewPr>
        <p:scale>
          <a:sx n="50" d="100"/>
          <a:sy n="50" d="100"/>
        </p:scale>
        <p:origin x="-1920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C182-A6F8-43CE-AAC5-0A2B892174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0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E0EE-F061-4588-9BD7-193A03353E6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03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C035-45F4-4BCF-BBC5-56ACF0C2C26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3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13B8-4848-4E80-BEA1-340F68A4B2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968B-C95C-4F06-A227-DECC1A2C0F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707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DE20-57D1-4FF8-82D1-37DA69FA8AC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3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5B3F-4E6D-49FC-983B-A307B2DB9E0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8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8FCB-D291-4664-849C-47199623994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66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01B4-0EED-4E1A-80B7-A93B74918A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11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7915-7536-4FE8-8F78-5E1B1309FF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31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74E6-A8A9-4FA6-A488-C9F8C5F7BE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65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664DD8C-9A33-49F7-8520-AEA202B18A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Rot="1" noChangeArrowheads="1"/>
          </p:cNvSpPr>
          <p:nvPr/>
        </p:nvSpPr>
        <p:spPr bwMode="auto">
          <a:xfrm>
            <a:off x="4929188" y="0"/>
            <a:ext cx="42148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4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ISUS </a:t>
            </a:r>
          </a:p>
          <a:p>
            <a:pPr algn="ctr">
              <a:defRPr/>
            </a:pPr>
            <a:r>
              <a:rPr lang="hr-HR" sz="4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OZDRAVLJA ...</a:t>
            </a:r>
            <a:endParaRPr lang="en-US" sz="4800" b="0" dirty="0">
              <a:effectLst>
                <a:outerShdw blurRad="38100" dist="38100" dir="2700000" algn="tl">
                  <a:srgbClr val="000000"/>
                </a:outerShdw>
              </a:effectLst>
              <a:latin typeface="Stencil" pitchFamily="82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929188" y="4786313"/>
            <a:ext cx="4214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hr-HR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it-IT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10,46-52</a:t>
            </a:r>
          </a:p>
        </p:txBody>
      </p:sp>
      <p:pic>
        <p:nvPicPr>
          <p:cNvPr id="3076" name="Picture 4" descr="Isus Milosrđ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"/>
          <a:stretch>
            <a:fillRect/>
          </a:stretch>
        </p:blipFill>
        <p:spPr bwMode="auto">
          <a:xfrm>
            <a:off x="714375" y="428625"/>
            <a:ext cx="36433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>
    <p:dissolve/>
    <p:sndAc>
      <p:stSnd>
        <p:snd r:embed="rId2" name="180 (20)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 bwMode="auto">
          <a:xfrm rot="15002262">
            <a:off x="566738" y="688975"/>
            <a:ext cx="3111500" cy="3832225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85750" y="2143125"/>
            <a:ext cx="3571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rgbClr val="FF0000"/>
                </a:solidFill>
              </a:rPr>
              <a:t>"Što hoćeš da ti učinim?" </a:t>
            </a:r>
            <a:endParaRPr lang="it-IT" altLang="sr-Latn-RS" sz="2800">
              <a:solidFill>
                <a:srgbClr val="FF0000"/>
              </a:solidFill>
            </a:endParaRPr>
          </a:p>
        </p:txBody>
      </p:sp>
      <p:pic>
        <p:nvPicPr>
          <p:cNvPr id="12292" name="Picture 3" descr="TENLEPER_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57188"/>
            <a:ext cx="35115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Connector 4"/>
          <p:cNvSpPr/>
          <p:nvPr/>
        </p:nvSpPr>
        <p:spPr bwMode="auto">
          <a:xfrm>
            <a:off x="6357938" y="3071813"/>
            <a:ext cx="142875" cy="71437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85750" y="142875"/>
            <a:ext cx="3979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/>
              <a:t>Isus ga upita: </a:t>
            </a:r>
          </a:p>
        </p:txBody>
      </p:sp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1143000" y="0"/>
            <a:ext cx="40005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/>
              <a:t>Slijepac mu reče:." </a:t>
            </a:r>
            <a:endParaRPr lang="it-IT" altLang="sr-Latn-RS"/>
          </a:p>
        </p:txBody>
      </p:sp>
      <p:pic>
        <p:nvPicPr>
          <p:cNvPr id="13315" name="Picture 3" descr="TENLEPER_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35115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 bwMode="auto">
          <a:xfrm rot="817256">
            <a:off x="4386263" y="1317625"/>
            <a:ext cx="4697412" cy="3389313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dirty="0">
                <a:solidFill>
                  <a:srgbClr val="FF0000"/>
                </a:solidFill>
              </a:rPr>
              <a:t>"Učitelju moj, da progledam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 rot="21162355">
            <a:off x="2079625" y="3938588"/>
            <a:ext cx="150813" cy="1412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6000750" y="2276475"/>
            <a:ext cx="30003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/>
              <a:t>Isus će mu: "Idi, vjera te tvoja spasila!" </a:t>
            </a:r>
            <a:endParaRPr lang="it-IT" altLang="sr-Latn-R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Is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007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6143625" y="1357313"/>
            <a:ext cx="30003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/>
              <a:t>I on odmah progleda </a:t>
            </a:r>
          </a:p>
          <a:p>
            <a:pPr algn="ctr" eaLnBrk="1" hangingPunct="1"/>
            <a:r>
              <a:rPr lang="hr-HR" altLang="sr-Latn-RS"/>
              <a:t>i uputi se za njim.</a:t>
            </a:r>
            <a:endParaRPr lang="it-IT" altLang="sr-Latn-RS"/>
          </a:p>
        </p:txBody>
      </p:sp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667000"/>
            <a:ext cx="5216692" cy="321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1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dirty="0" smtClean="0"/>
              <a:t>ponovimo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1973"/>
          </a:xfrm>
        </p:spPr>
        <p:txBody>
          <a:bodyPr/>
          <a:lstStyle/>
          <a:p>
            <a:r>
              <a:rPr lang="en-US" dirty="0" err="1"/>
              <a:t>Bartimej</a:t>
            </a:r>
            <a:r>
              <a:rPr lang="en-US" dirty="0"/>
              <a:t> je </a:t>
            </a:r>
            <a:r>
              <a:rPr lang="en-US" dirty="0" err="1"/>
              <a:t>bio____________od</a:t>
            </a:r>
            <a:r>
              <a:rPr lang="en-US" dirty="0"/>
              <a:t> </a:t>
            </a:r>
            <a:r>
              <a:rPr lang="en-US" dirty="0" err="1"/>
              <a:t>rođenja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 err="1"/>
              <a:t>Kad</a:t>
            </a:r>
            <a:r>
              <a:rPr lang="en-US" dirty="0"/>
              <a:t> je </a:t>
            </a:r>
            <a:r>
              <a:rPr lang="en-US" dirty="0" err="1"/>
              <a:t>čuo</a:t>
            </a:r>
            <a:r>
              <a:rPr lang="en-US" dirty="0"/>
              <a:t> da </a:t>
            </a:r>
            <a:r>
              <a:rPr lang="en-US" dirty="0" err="1"/>
              <a:t>Isus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:</a:t>
            </a:r>
            <a:endParaRPr lang="hr-HR" dirty="0"/>
          </a:p>
          <a:p>
            <a:pPr marL="136525" indent="0">
              <a:buNone/>
            </a:pPr>
            <a:r>
              <a:rPr lang="en-US" dirty="0" err="1"/>
              <a:t>Molio</a:t>
            </a:r>
            <a:r>
              <a:rPr lang="en-US" dirty="0"/>
              <a:t> je, „ _ _ _ _ _ , _ _ _ _ </a:t>
            </a:r>
            <a:r>
              <a:rPr lang="en-US" dirty="0" err="1"/>
              <a:t>Davidov</a:t>
            </a:r>
            <a:r>
              <a:rPr lang="en-US" dirty="0"/>
              <a:t>, _ _ _ _ _ </a:t>
            </a:r>
            <a:r>
              <a:rPr lang="en-US" dirty="0" smtClean="0"/>
              <a:t>_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_ _ !“</a:t>
            </a:r>
            <a:endParaRPr lang="hr-HR" dirty="0"/>
          </a:p>
          <a:p>
            <a:r>
              <a:rPr lang="en-US" dirty="0"/>
              <a:t> </a:t>
            </a:r>
            <a:r>
              <a:rPr lang="en-US" dirty="0" err="1"/>
              <a:t>Isus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pitao</a:t>
            </a:r>
            <a:r>
              <a:rPr lang="en-US" dirty="0"/>
              <a:t>: „ _ _ _ _ _ _ _ _ _ _ _ _ _ _ _ _ _ _ ?“</a:t>
            </a:r>
            <a:endParaRPr lang="hr-HR" dirty="0"/>
          </a:p>
          <a:p>
            <a:r>
              <a:rPr lang="en-US" dirty="0"/>
              <a:t> „ _ _ _ _ _ _ _, _ _ _ _ _ _ _ _ _ _ _ !“ </a:t>
            </a:r>
            <a:r>
              <a:rPr lang="en-US" dirty="0" err="1"/>
              <a:t>odgovori</a:t>
            </a:r>
            <a:r>
              <a:rPr lang="en-US" dirty="0"/>
              <a:t> mu </a:t>
            </a:r>
            <a:r>
              <a:rPr lang="en-US" dirty="0" err="1"/>
              <a:t>slijepac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 err="1"/>
              <a:t>Progledao</a:t>
            </a:r>
            <a:r>
              <a:rPr lang="en-US" dirty="0"/>
              <a:t> je, </a:t>
            </a:r>
            <a:r>
              <a:rPr lang="en-US" dirty="0" err="1"/>
              <a:t>spasila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njegova</a:t>
            </a:r>
            <a:r>
              <a:rPr lang="en-US" dirty="0"/>
              <a:t> _ _ _ _ _ _ _ </a:t>
            </a:r>
            <a:r>
              <a:rPr lang="en-US" dirty="0" smtClean="0"/>
              <a:t>_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925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Poznaješ</a:t>
            </a:r>
            <a:r>
              <a:rPr lang="en-US" dirty="0"/>
              <a:t> li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okolice</a:t>
            </a:r>
            <a:r>
              <a:rPr lang="en-US" dirty="0"/>
              <a:t> da je </a:t>
            </a:r>
            <a:r>
              <a:rPr lang="en-US" dirty="0" err="1"/>
              <a:t>cudesno</a:t>
            </a:r>
            <a:r>
              <a:rPr lang="en-US" dirty="0"/>
              <a:t> </a:t>
            </a:r>
            <a:r>
              <a:rPr lang="en-US" dirty="0" err="1"/>
              <a:t>ozdravio</a:t>
            </a:r>
            <a:r>
              <a:rPr lang="en-US" dirty="0"/>
              <a:t>?</a:t>
            </a:r>
            <a:endParaRPr lang="hr-HR" dirty="0"/>
          </a:p>
          <a:p>
            <a:r>
              <a:rPr lang="en-US" dirty="0" smtClean="0"/>
              <a:t>_________________________________________</a:t>
            </a:r>
            <a:endParaRPr lang="hr-HR" dirty="0"/>
          </a:p>
          <a:p>
            <a:r>
              <a:rPr lang="en-US" dirty="0" err="1"/>
              <a:t>Poznaješ</a:t>
            </a:r>
            <a:r>
              <a:rPr lang="en-US" dirty="0"/>
              <a:t> li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uslišanja</a:t>
            </a:r>
            <a:r>
              <a:rPr lang="en-US" dirty="0"/>
              <a:t> </a:t>
            </a:r>
            <a:r>
              <a:rPr lang="en-US" dirty="0" err="1"/>
              <a:t>ustrajne</a:t>
            </a:r>
            <a:r>
              <a:rPr lang="en-US" dirty="0"/>
              <a:t> </a:t>
            </a:r>
            <a:r>
              <a:rPr lang="en-US" dirty="0" err="1"/>
              <a:t>molitve</a:t>
            </a:r>
            <a:r>
              <a:rPr lang="en-US" dirty="0"/>
              <a:t>?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959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Priredila Marica </a:t>
            </a:r>
            <a:r>
              <a:rPr lang="hr-HR" dirty="0" err="1" smtClean="0"/>
              <a:t>Celjak</a:t>
            </a:r>
            <a:r>
              <a:rPr lang="hr-HR" dirty="0" smtClean="0"/>
              <a:t>,vjeroučiteljica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7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3000375" y="3286125"/>
            <a:ext cx="6143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sr-Latn-RS" sz="4000"/>
              <a:t> </a:t>
            </a:r>
            <a:r>
              <a:rPr lang="hr-HR" altLang="sr-Latn-RS"/>
              <a:t>U ono vrijeme: Kad je Isus s učenicima i sa silnim mnoštvom izlazio iz Jerihona, </a:t>
            </a:r>
            <a:endParaRPr lang="it-IT" altLang="sr-Latn-RS"/>
          </a:p>
        </p:txBody>
      </p:sp>
      <p:pic>
        <p:nvPicPr>
          <p:cNvPr id="4099" name="Picture 3" descr="New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3" b="18816"/>
          <a:stretch>
            <a:fillRect/>
          </a:stretch>
        </p:blipFill>
        <p:spPr bwMode="auto">
          <a:xfrm>
            <a:off x="571500" y="285750"/>
            <a:ext cx="20002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285750" y="2286000"/>
            <a:ext cx="41433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hr-HR" altLang="sr-Latn-RS"/>
              <a:t>kraj puta je sjedio slijepi prosjak Bartimej, sin Timejev.</a:t>
            </a:r>
            <a:endParaRPr lang="it-IT" altLang="sr-Latn-RS"/>
          </a:p>
        </p:txBody>
      </p:sp>
      <p:pic>
        <p:nvPicPr>
          <p:cNvPr id="5123" name="Picture 3" descr="New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6"/>
          <a:stretch>
            <a:fillRect/>
          </a:stretch>
        </p:blipFill>
        <p:spPr bwMode="auto">
          <a:xfrm>
            <a:off x="4714875" y="214313"/>
            <a:ext cx="42862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0" y="285750"/>
            <a:ext cx="3429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600"/>
              <a:t>Kad je čuo da je to Isus Nazarećanin, </a:t>
            </a:r>
          </a:p>
          <a:p>
            <a:pPr eaLnBrk="1" hangingPunct="1"/>
            <a:r>
              <a:rPr lang="hr-HR" altLang="sr-Latn-RS" sz="3600"/>
              <a:t>stane vikati</a:t>
            </a:r>
            <a:r>
              <a:rPr lang="hr-HR" altLang="sr-Latn-RS"/>
              <a:t>: </a:t>
            </a:r>
            <a:endParaRPr lang="it-IT" altLang="sr-Latn-RS"/>
          </a:p>
        </p:txBody>
      </p:sp>
      <p:pic>
        <p:nvPicPr>
          <p:cNvPr id="6147" name="Picture 4" descr="New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b="18816"/>
          <a:stretch>
            <a:fillRect/>
          </a:stretch>
        </p:blipFill>
        <p:spPr bwMode="auto">
          <a:xfrm>
            <a:off x="6429375" y="0"/>
            <a:ext cx="25003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Flowchart: Sequential Access Storage 5"/>
          <p:cNvSpPr>
            <a:spLocks noChangeArrowheads="1"/>
          </p:cNvSpPr>
          <p:nvPr/>
        </p:nvSpPr>
        <p:spPr bwMode="auto">
          <a:xfrm>
            <a:off x="3500438" y="2071688"/>
            <a:ext cx="3500437" cy="2041525"/>
          </a:xfrm>
          <a:prstGeom prst="flowChartMagnetic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rgbClr val="FF0000"/>
                </a:solidFill>
              </a:rPr>
              <a:t>"SineDavidov,Isuse, </a:t>
            </a:r>
          </a:p>
          <a:p>
            <a:pPr algn="ctr" eaLnBrk="1" hangingPunct="1"/>
            <a:r>
              <a:rPr lang="hr-HR" altLang="sr-Latn-RS" sz="2800">
                <a:solidFill>
                  <a:srgbClr val="FF0000"/>
                </a:solidFill>
              </a:rPr>
              <a:t>smiluj mi se!" </a:t>
            </a:r>
            <a:endParaRPr lang="it-IT" altLang="sr-Latn-R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928688" y="428625"/>
            <a:ext cx="35718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/>
              <a:t>Mnogi ga ušutkivahu, ali on još jače vikaše: </a:t>
            </a:r>
            <a:endParaRPr lang="it-IT" altLang="sr-Latn-RS"/>
          </a:p>
        </p:txBody>
      </p:sp>
      <p:pic>
        <p:nvPicPr>
          <p:cNvPr id="7171" name="Picture 4" descr="EMAUSDIS_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8"/>
          <a:stretch>
            <a:fillRect/>
          </a:stretch>
        </p:blipFill>
        <p:spPr bwMode="auto">
          <a:xfrm>
            <a:off x="6715125" y="571500"/>
            <a:ext cx="196691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 bwMode="auto">
          <a:xfrm rot="16200000">
            <a:off x="1203326" y="1011237"/>
            <a:ext cx="3714750" cy="5407025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New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b="18816"/>
          <a:stretch>
            <a:fillRect/>
          </a:stretch>
        </p:blipFill>
        <p:spPr bwMode="auto">
          <a:xfrm>
            <a:off x="6429375" y="0"/>
            <a:ext cx="25003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1500" y="2366963"/>
            <a:ext cx="57864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FF0000"/>
                </a:solidFill>
              </a:rPr>
              <a:t>"SineDavidov,</a:t>
            </a:r>
          </a:p>
          <a:p>
            <a:pPr algn="ctr" eaLnBrk="1" hangingPunct="1"/>
            <a:r>
              <a:rPr lang="hr-HR" altLang="sr-Latn-RS">
                <a:solidFill>
                  <a:srgbClr val="FF0000"/>
                </a:solidFill>
              </a:rPr>
              <a:t>Isuse, </a:t>
            </a:r>
          </a:p>
          <a:p>
            <a:pPr algn="ctr" eaLnBrk="1" hangingPunct="1"/>
            <a:r>
              <a:rPr lang="hr-HR" altLang="sr-Latn-RS">
                <a:solidFill>
                  <a:srgbClr val="FF0000"/>
                </a:solidFill>
              </a:rPr>
              <a:t>smiluj mi se!" </a:t>
            </a:r>
            <a:endParaRPr lang="it-IT" altLang="sr-Latn-R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 bwMode="auto">
          <a:xfrm rot="3565213">
            <a:off x="4925219" y="304006"/>
            <a:ext cx="2949575" cy="4386263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357688" y="1285875"/>
            <a:ext cx="37861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hr-HR" altLang="sr-Latn-RS">
                <a:solidFill>
                  <a:srgbClr val="FF0000"/>
                </a:solidFill>
              </a:rPr>
              <a:t>"Pozovite ga!" </a:t>
            </a:r>
            <a:endParaRPr lang="it-IT" altLang="sr-Latn-RS">
              <a:solidFill>
                <a:srgbClr val="FF0000"/>
              </a:solidFill>
            </a:endParaRPr>
          </a:p>
        </p:txBody>
      </p:sp>
      <p:pic>
        <p:nvPicPr>
          <p:cNvPr id="9220" name="Picture 3" descr="70AGAIN_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2895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0313" y="214313"/>
            <a:ext cx="4572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/>
              <a:t>Isus se zaustavi i reče: </a:t>
            </a:r>
            <a:endParaRPr lang="en-US" altLang="sr-Latn-RS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0" y="535781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dirty="0"/>
              <a:t>I pozovu slijepca sokoleći ga</a:t>
            </a:r>
            <a:r>
              <a:rPr lang="hr-HR" altLang="sr-Latn-RS" dirty="0" smtClean="0"/>
              <a:t>:</a:t>
            </a:r>
            <a:endParaRPr lang="it-IT" altLang="sr-Latn-R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1571625" y="1340768"/>
            <a:ext cx="5643563" cy="3516982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altLang="sr-Latn-RS" dirty="0"/>
              <a:t>"Ustani</a:t>
            </a:r>
            <a:r>
              <a:rPr lang="hr-HR" altLang="sr-Latn-RS" dirty="0" smtClean="0"/>
              <a:t>!</a:t>
            </a:r>
          </a:p>
          <a:p>
            <a:pPr>
              <a:defRPr/>
            </a:pPr>
            <a:r>
              <a:rPr lang="hr-HR" altLang="sr-Latn-RS" dirty="0" smtClean="0"/>
              <a:t> </a:t>
            </a:r>
            <a:r>
              <a:rPr lang="hr-HR" altLang="sr-Latn-RS" dirty="0"/>
              <a:t>Zove te!"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0" y="2143125"/>
            <a:ext cx="335756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hr-HR" altLang="sr-Latn-RS"/>
              <a:t>On baci sa sebe ogrtač, skoči i dođe Isusu. </a:t>
            </a:r>
            <a:endParaRPr lang="it-IT" altLang="sr-Latn-RS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0"/>
            <a:ext cx="5929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1011</TotalTime>
  <Words>279</Words>
  <Application>Microsoft Office PowerPoint</Application>
  <PresentationFormat>Prikaz na zaslonu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Apex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ponovimo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Isus i Bartimej</dc:title>
  <dc:creator>marica celjak</dc:creator>
  <cp:lastModifiedBy>Marica Celjak</cp:lastModifiedBy>
  <cp:revision>107</cp:revision>
  <dcterms:created xsi:type="dcterms:W3CDTF">2004-11-18T10:16:01Z</dcterms:created>
  <dcterms:modified xsi:type="dcterms:W3CDTF">2014-10-27T17:53:05Z</dcterms:modified>
</cp:coreProperties>
</file>