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1" r:id="rId6"/>
    <p:sldId id="25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0229-17E1-407B-A338-5F865AE8D902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6628-B932-4E1C-A3A4-29F3BE11016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0229-17E1-407B-A338-5F865AE8D902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6628-B932-4E1C-A3A4-29F3BE1101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0229-17E1-407B-A338-5F865AE8D902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6628-B932-4E1C-A3A4-29F3BE1101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0229-17E1-407B-A338-5F865AE8D902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6628-B932-4E1C-A3A4-29F3BE1101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0229-17E1-407B-A338-5F865AE8D902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6628-B932-4E1C-A3A4-29F3BE1101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0229-17E1-407B-A338-5F865AE8D902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6628-B932-4E1C-A3A4-29F3BE1101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0229-17E1-407B-A338-5F865AE8D902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6628-B932-4E1C-A3A4-29F3BE1101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0229-17E1-407B-A338-5F865AE8D902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6628-B932-4E1C-A3A4-29F3BE1101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0229-17E1-407B-A338-5F865AE8D902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6628-B932-4E1C-A3A4-29F3BE1101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0229-17E1-407B-A338-5F865AE8D902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86628-B932-4E1C-A3A4-29F3BE11016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Pravoku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2C00229-17E1-407B-A338-5F865AE8D902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5786628-B932-4E1C-A3A4-29F3BE11016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C00229-17E1-407B-A338-5F865AE8D902}" type="datetimeFigureOut">
              <a:rPr lang="sr-Latn-CS" smtClean="0"/>
              <a:pPr/>
              <a:t>3.9.2014.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786628-B932-4E1C-A3A4-29F3BE11016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GLASNICI NADE I IZBAVLJENJA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Uloga proroka u nastaloj situaciji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1. kore narod zbog grijeha</a:t>
            </a:r>
          </a:p>
          <a:p>
            <a:r>
              <a:rPr lang="hr-HR" b="1" dirty="0" smtClean="0"/>
              <a:t>2. priopćavaju radosnu vijest o obnovi novoga Božjega naroda</a:t>
            </a:r>
          </a:p>
          <a:p>
            <a:r>
              <a:rPr lang="hr-HR" b="1" dirty="0" smtClean="0"/>
              <a:t>3. potiču na dovršenje započete gradnje hrama</a:t>
            </a:r>
          </a:p>
          <a:p>
            <a:r>
              <a:rPr lang="hr-HR" b="1" dirty="0" smtClean="0"/>
              <a:t>4. naviještaju Dan Gospodnji u koji će Bog očistiti čovjeka od njegovih grijeha i ispuniti ga svojim duhom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ZADACI: prepiši pitanja i odgovori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1. OPIŠI PROPAST BABILONSKOG KRALJEVSTVA I USPOSTAVU PERZIJSKOG CARSTVA.</a:t>
            </a:r>
          </a:p>
          <a:p>
            <a:endParaRPr lang="hr-HR" b="1" dirty="0" smtClean="0"/>
          </a:p>
          <a:p>
            <a:r>
              <a:rPr lang="hr-HR" b="1" dirty="0" smtClean="0"/>
              <a:t>2. KADA SE ŽIDOVI POČINJU VRAĆATI U DOMOVINU?</a:t>
            </a:r>
          </a:p>
          <a:p>
            <a:endParaRPr lang="hr-HR" b="1" dirty="0" smtClean="0"/>
          </a:p>
          <a:p>
            <a:r>
              <a:rPr lang="hr-HR" b="1" dirty="0" smtClean="0"/>
              <a:t>3. KOJI SU ISTAKNUTI PROROCI OVOGA RAZDOBLJA?</a:t>
            </a:r>
          </a:p>
          <a:p>
            <a:endParaRPr lang="hr-HR" b="1" dirty="0" smtClean="0"/>
          </a:p>
          <a:p>
            <a:r>
              <a:rPr lang="hr-HR" b="1" dirty="0" smtClean="0"/>
              <a:t>4. KOJE PORUKE PROROCI PRENOSE SVOME NARODU?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latin typeface="AR DELANEY" pitchFamily="2" charset="0"/>
              </a:rPr>
              <a:t>DUH JAHVE GOSPODA NA MENI JE,</a:t>
            </a:r>
          </a:p>
          <a:p>
            <a:pPr>
              <a:buNone/>
            </a:pPr>
            <a:r>
              <a:rPr lang="hr-HR" dirty="0" smtClean="0">
                <a:latin typeface="AR DELANEY" pitchFamily="2" charset="0"/>
              </a:rPr>
              <a:t>JER ME JAHVE POMAZA,</a:t>
            </a:r>
          </a:p>
          <a:p>
            <a:pPr>
              <a:buNone/>
            </a:pPr>
            <a:r>
              <a:rPr lang="hr-HR" dirty="0" smtClean="0">
                <a:latin typeface="AR DELANEY" pitchFamily="2" charset="0"/>
              </a:rPr>
              <a:t>POSLA ME DA RADOSNU VIJEST DONESEM UBOGIMA, DA ISCJELIM SRCA SLOMLJENA,</a:t>
            </a:r>
          </a:p>
          <a:p>
            <a:pPr>
              <a:buNone/>
            </a:pPr>
            <a:r>
              <a:rPr lang="hr-HR" dirty="0" smtClean="0">
                <a:latin typeface="AR DELANEY" pitchFamily="2" charset="0"/>
              </a:rPr>
              <a:t>DA ZAROBLJENIMA NAVIJESTIM SLOBODU I OSLOBOĐENJE SUŽNJEVIMA;</a:t>
            </a:r>
            <a:endParaRPr lang="hr-HR" dirty="0">
              <a:latin typeface="AR DELANE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latin typeface="AR DELANEY" pitchFamily="2" charset="0"/>
              </a:rPr>
              <a:t>DA NAVIJESTIM GODINU MILOSTI JAHVINE I DAN ODMAZDE BOGA NAŠEGA;</a:t>
            </a:r>
          </a:p>
          <a:p>
            <a:pPr>
              <a:buNone/>
            </a:pPr>
            <a:r>
              <a:rPr lang="hr-HR" dirty="0" smtClean="0">
                <a:latin typeface="AR DELANEY" pitchFamily="2" charset="0"/>
              </a:rPr>
              <a:t>DA RAZVESELIM OŽALOŠĆENE NA SIONU I DA IM DAM VIJENAC UMJESTO PEPELA;</a:t>
            </a:r>
          </a:p>
          <a:p>
            <a:pPr>
              <a:buNone/>
            </a:pPr>
            <a:r>
              <a:rPr lang="hr-HR" dirty="0" smtClean="0">
                <a:latin typeface="AR DELANEY" pitchFamily="2" charset="0"/>
              </a:rPr>
              <a:t>ULJE RADOSTI UMJESTO RUHA ŽALOSTI,</a:t>
            </a:r>
          </a:p>
          <a:p>
            <a:pPr>
              <a:buNone/>
            </a:pPr>
            <a:r>
              <a:rPr lang="hr-HR" dirty="0" smtClean="0">
                <a:latin typeface="AR DELANEY" pitchFamily="2" charset="0"/>
              </a:rPr>
              <a:t>PJESMU ZAHVALNICU UMJESTO DUHA OČAJNA</a:t>
            </a:r>
          </a:p>
          <a:p>
            <a:pPr>
              <a:buNone/>
            </a:pPr>
            <a:r>
              <a:rPr lang="hr-HR" dirty="0" smtClean="0">
                <a:latin typeface="AR DELANEY" pitchFamily="2" charset="0"/>
              </a:rPr>
              <a:t> </a:t>
            </a:r>
          </a:p>
          <a:p>
            <a:pPr>
              <a:buNone/>
            </a:pPr>
            <a:r>
              <a:rPr lang="hr-HR" dirty="0" smtClean="0">
                <a:latin typeface="AR DELANEY" pitchFamily="2" charset="0"/>
              </a:rPr>
              <a:t>                                       Iz 61, 1-3</a:t>
            </a:r>
            <a:endParaRPr lang="hr-HR" dirty="0">
              <a:latin typeface="AR DELANE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UČIMO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PERZIJSKO CARSTVO</a:t>
            </a:r>
          </a:p>
          <a:p>
            <a:r>
              <a:rPr lang="hr-HR" b="1" dirty="0" smtClean="0"/>
              <a:t>POVRATAK U DOMOVINU </a:t>
            </a:r>
          </a:p>
          <a:p>
            <a:r>
              <a:rPr lang="hr-HR" b="1" dirty="0" smtClean="0"/>
              <a:t>ŽIDOVSKA DIJASPORA</a:t>
            </a:r>
          </a:p>
          <a:p>
            <a:r>
              <a:rPr lang="hr-HR" b="1" dirty="0" smtClean="0"/>
              <a:t>OBNOVA HRAMA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PERZIJSKO CARSTVO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Premda je Babilonsko kraljevstvo izgledalo neuništivo, bilo je kratka vijeka.</a:t>
            </a:r>
          </a:p>
          <a:p>
            <a:endParaRPr lang="hr-HR" b="1" dirty="0" smtClean="0"/>
          </a:p>
          <a:p>
            <a:r>
              <a:rPr lang="hr-HR" b="1" dirty="0" smtClean="0"/>
              <a:t>PERZIJSKI KRALJ KIR (559.-529.)  s lakoćom je zauzeo 539. </a:t>
            </a:r>
            <a:r>
              <a:rPr lang="hr-HR" b="1" dirty="0" err="1" smtClean="0"/>
              <a:t>Babiloniju</a:t>
            </a:r>
            <a:r>
              <a:rPr lang="hr-HR" b="1" dirty="0" smtClean="0"/>
              <a:t>.</a:t>
            </a:r>
          </a:p>
          <a:p>
            <a:endParaRPr lang="hr-HR" b="1" dirty="0" smtClean="0"/>
          </a:p>
          <a:p>
            <a:r>
              <a:rPr lang="hr-HR" b="1" dirty="0" smtClean="0"/>
              <a:t>Svoju vlast proširio je sve do Indije na istoku i Male Azije na zapadu te je uspostavio PERZIJSKO CARSTVO. 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POVRATAK U DOMOVINU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PERZIJSKI KRALJ KIR 538.:</a:t>
            </a:r>
          </a:p>
          <a:p>
            <a:pPr>
              <a:buFontTx/>
              <a:buChar char="-"/>
            </a:pPr>
            <a:r>
              <a:rPr lang="hr-HR" b="1" dirty="0" smtClean="0"/>
              <a:t>dopušta Židovima povratak u domovinu</a:t>
            </a:r>
          </a:p>
          <a:p>
            <a:pPr>
              <a:buFontTx/>
              <a:buChar char="-"/>
            </a:pPr>
            <a:r>
              <a:rPr lang="hr-HR" b="1" dirty="0" smtClean="0"/>
              <a:t>dopušta ponovnu izgradnju Hrama</a:t>
            </a:r>
          </a:p>
          <a:p>
            <a:pPr>
              <a:buFontTx/>
              <a:buChar char="-"/>
            </a:pPr>
            <a:r>
              <a:rPr lang="hr-HR" b="1" dirty="0" smtClean="0"/>
              <a:t>vraća hramske dragocjenosti</a:t>
            </a:r>
          </a:p>
          <a:p>
            <a:pPr>
              <a:buFontTx/>
              <a:buChar char="-"/>
            </a:pPr>
            <a:r>
              <a:rPr lang="hr-HR" b="1" dirty="0" smtClean="0"/>
              <a:t>daje ratnu odštetu 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ŽIDOVSKA DIJASPORA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Židovi se u domovinu vraćaju u dvije velike skupine</a:t>
            </a:r>
          </a:p>
          <a:p>
            <a:r>
              <a:rPr lang="hr-HR" b="1" dirty="0" smtClean="0"/>
              <a:t>No, mnogi Židovi ostaju u </a:t>
            </a:r>
            <a:r>
              <a:rPr lang="hr-HR" b="1" dirty="0" err="1" smtClean="0"/>
              <a:t>Babiloniji</a:t>
            </a:r>
            <a:r>
              <a:rPr lang="hr-HR" b="1" dirty="0" smtClean="0"/>
              <a:t> ili odlaze u Egipat i ostale dijelove Perzijskog carstva</a:t>
            </a:r>
          </a:p>
          <a:p>
            <a:r>
              <a:rPr lang="hr-HR" b="1" dirty="0" smtClean="0"/>
              <a:t>Zbog toga se s vremenom izvan Palestine stvaraju židovske zajednice koje su kao manjina raspršene u različitim zemljama (DIJASPORA)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Židovi u dijaspori:</a:t>
            </a:r>
          </a:p>
          <a:p>
            <a:pPr>
              <a:buNone/>
            </a:pPr>
            <a:endParaRPr lang="hr-HR" b="1" dirty="0" smtClean="0"/>
          </a:p>
          <a:p>
            <a:pPr>
              <a:buFontTx/>
              <a:buChar char="-"/>
            </a:pPr>
            <a:r>
              <a:rPr lang="hr-HR" b="1" dirty="0" smtClean="0"/>
              <a:t>grade sinagoge</a:t>
            </a:r>
          </a:p>
          <a:p>
            <a:pPr>
              <a:buFontTx/>
              <a:buChar char="-"/>
            </a:pPr>
            <a:r>
              <a:rPr lang="hr-HR" b="1" dirty="0" smtClean="0"/>
              <a:t>okupljaju se na molitvi</a:t>
            </a:r>
          </a:p>
          <a:p>
            <a:pPr>
              <a:buFontTx/>
              <a:buChar char="-"/>
            </a:pPr>
            <a:r>
              <a:rPr lang="hr-HR" b="1" dirty="0" smtClean="0"/>
              <a:t>čitaju Sveto pismo</a:t>
            </a:r>
          </a:p>
          <a:p>
            <a:pPr>
              <a:buFontTx/>
              <a:buChar char="-"/>
            </a:pPr>
            <a:r>
              <a:rPr lang="hr-HR" b="1" dirty="0" smtClean="0"/>
              <a:t>Slave Boga 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OBNOVA HRAMA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Oni Židovi koji su se vratili u domovinu počeli su obnavljati hram (U JERUZALEMU)</a:t>
            </a:r>
          </a:p>
          <a:p>
            <a:r>
              <a:rPr lang="hr-HR" b="1" dirty="0" smtClean="0"/>
              <a:t>No nailaze na poteškoće:</a:t>
            </a:r>
          </a:p>
          <a:p>
            <a:r>
              <a:rPr lang="hr-HR" b="1" dirty="0" smtClean="0"/>
              <a:t>1. narod je raspršen u domovini</a:t>
            </a:r>
          </a:p>
          <a:p>
            <a:r>
              <a:rPr lang="hr-HR" b="1" dirty="0" smtClean="0"/>
              <a:t>2. narod je raspršen izvan domovine</a:t>
            </a:r>
          </a:p>
          <a:p>
            <a:r>
              <a:rPr lang="hr-HR" b="1" dirty="0" smtClean="0"/>
              <a:t>3. mnogi se miješaju sa </a:t>
            </a:r>
            <a:r>
              <a:rPr lang="hr-HR" b="1" dirty="0" err="1" smtClean="0"/>
              <a:t>Samarijancima</a:t>
            </a:r>
            <a:endParaRPr lang="hr-HR" b="1" dirty="0" smtClean="0"/>
          </a:p>
          <a:p>
            <a:r>
              <a:rPr lang="hr-HR" b="1" dirty="0" smtClean="0"/>
              <a:t>4. sve veća razdijeljenost, nepovjerenje i mržnja prema stancima</a:t>
            </a:r>
          </a:p>
          <a:p>
            <a:r>
              <a:rPr lang="hr-HR" b="1" dirty="0" smtClean="0"/>
              <a:t>5. opasnost od idolopoklonstva</a:t>
            </a:r>
          </a:p>
          <a:p>
            <a:pPr>
              <a:buNone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</TotalTime>
  <Words>377</Words>
  <Application>Microsoft Office PowerPoint</Application>
  <PresentationFormat>Prikaz na zaslonu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8" baseType="lpstr">
      <vt:lpstr>AR DELANEY</vt:lpstr>
      <vt:lpstr>Arial</vt:lpstr>
      <vt:lpstr>Corbel</vt:lpstr>
      <vt:lpstr>Wingdings</vt:lpstr>
      <vt:lpstr>Wingdings 2</vt:lpstr>
      <vt:lpstr>Wingdings 3</vt:lpstr>
      <vt:lpstr>Modul</vt:lpstr>
      <vt:lpstr>GLASNICI NADE I IZBAVLJENJA</vt:lpstr>
      <vt:lpstr>PowerPointova prezentacija</vt:lpstr>
      <vt:lpstr>PowerPointova prezentacija</vt:lpstr>
      <vt:lpstr>UČIMO</vt:lpstr>
      <vt:lpstr>PERZIJSKO CARSTVO</vt:lpstr>
      <vt:lpstr>POVRATAK U DOMOVINU</vt:lpstr>
      <vt:lpstr>ŽIDOVSKA DIJASPORA</vt:lpstr>
      <vt:lpstr>PowerPointova prezentacija</vt:lpstr>
      <vt:lpstr>OBNOVA HRAMA</vt:lpstr>
      <vt:lpstr>Uloga proroka u nastaloj situaciji</vt:lpstr>
      <vt:lpstr>ZADACI: prepiši pitanja i odgovori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GLASNICI NADE I IZBAVLJENJA</dc:title>
  <dc:creator>josipa</dc:creator>
  <cp:lastModifiedBy>Vesna Šoprek</cp:lastModifiedBy>
  <cp:revision>7</cp:revision>
  <dcterms:created xsi:type="dcterms:W3CDTF">2014-02-20T13:02:35Z</dcterms:created>
  <dcterms:modified xsi:type="dcterms:W3CDTF">2014-09-03T20:56:18Z</dcterms:modified>
</cp:coreProperties>
</file>