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2C7-7C8D-40B0-8B85-22452B607A4D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6C51-C67F-456E-AB93-3A8774FD2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b="1" dirty="0" smtClean="0"/>
              <a:t>CRKVA KROZ POVIJEST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TAMNE STRANE CRKVE U SREDNJEM VIJEKU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 na kraju postavilo se pitanje:</a:t>
            </a:r>
          </a:p>
          <a:p>
            <a:pPr>
              <a:buNone/>
            </a:pPr>
            <a:endParaRPr lang="hr-HR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hr-HR" b="1" dirty="0" smtClean="0">
                <a:solidFill>
                  <a:srgbClr val="FF0000"/>
                </a:solidFill>
              </a:rPr>
              <a:t>Tko će biti crkveni poglavar?</a:t>
            </a:r>
          </a:p>
          <a:p>
            <a:pPr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RIMSKI BISKUP</a:t>
            </a:r>
          </a:p>
          <a:p>
            <a:pPr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ili</a:t>
            </a:r>
          </a:p>
          <a:p>
            <a:pPr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 CARIGRADSKI BISKUP</a:t>
            </a:r>
          </a:p>
          <a:p>
            <a:pPr algn="ctr">
              <a:buNone/>
            </a:pPr>
            <a:r>
              <a:rPr lang="hr-HR" b="1" dirty="0" smtClean="0">
                <a:solidFill>
                  <a:srgbClr val="FF0000"/>
                </a:solidFill>
              </a:rPr>
              <a:t>????????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Situacija se posebno zaoštrila u 11. st.</a:t>
            </a:r>
          </a:p>
          <a:p>
            <a:r>
              <a:rPr lang="hr-HR" dirty="0" smtClean="0"/>
              <a:t>Važne su dvije osobe: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PREDSTAVNIK RIMSKOG BISKUPA, PAPE LEONA IX. </a:t>
            </a:r>
            <a:r>
              <a:rPr lang="hr-HR" b="1" dirty="0" smtClean="0">
                <a:solidFill>
                  <a:srgbClr val="00B050"/>
                </a:solidFill>
              </a:rPr>
              <a:t>KARDINAL HUMBERT</a:t>
            </a:r>
            <a:endParaRPr lang="hr-HR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rgbClr val="C00000"/>
                </a:solidFill>
              </a:rPr>
              <a:t>CARIGRADSKI BISKUP (PATRIJARH) </a:t>
            </a:r>
            <a:r>
              <a:rPr lang="hr-HR" b="1" dirty="0" smtClean="0">
                <a:solidFill>
                  <a:srgbClr val="C00000"/>
                </a:solidFill>
              </a:rPr>
              <a:t>MIHAJLO CERULARIJE</a:t>
            </a:r>
          </a:p>
          <a:p>
            <a:endParaRPr lang="hr-H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800px-Map_of_the_Roman_Empire_at_its_height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764704"/>
            <a:ext cx="8529242" cy="5544000"/>
          </a:xfrm>
        </p:spPr>
      </p:pic>
      <p:sp>
        <p:nvSpPr>
          <p:cNvPr id="5" name="TekstniOkvir 4"/>
          <p:cNvSpPr txBox="1"/>
          <p:nvPr/>
        </p:nvSpPr>
        <p:spPr>
          <a:xfrm>
            <a:off x="2411760" y="32849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KARDINAL HUMBERT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5796136" y="328498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PATRIJARH MIHAJLO CERULARIJE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CARIGRADSKI BISKUP (PATRIJARH) </a:t>
            </a:r>
            <a:r>
              <a:rPr lang="hr-HR" b="1" dirty="0" smtClean="0">
                <a:solidFill>
                  <a:srgbClr val="C00000"/>
                </a:solidFill>
              </a:rPr>
              <a:t>MIHAJLO CERULARIJE </a:t>
            </a:r>
            <a:r>
              <a:rPr lang="hr-HR" b="1" dirty="0" smtClean="0"/>
              <a:t>razvio je otvorenu borbu protiv latinske crkve:</a:t>
            </a:r>
          </a:p>
          <a:p>
            <a:r>
              <a:rPr lang="hr-HR" b="1" dirty="0"/>
              <a:t>z</a:t>
            </a:r>
            <a:r>
              <a:rPr lang="hr-HR" b="1" dirty="0" smtClean="0"/>
              <a:t>atvorio je sve latinske crkve i samostane u Carigradu</a:t>
            </a:r>
          </a:p>
          <a:p>
            <a:r>
              <a:rPr lang="hr-HR" b="1" dirty="0"/>
              <a:t>o</a:t>
            </a:r>
            <a:r>
              <a:rPr lang="hr-HR" b="1" dirty="0" smtClean="0"/>
              <a:t>sudio je uporabu beskvasnog kruha na sv. misi</a:t>
            </a:r>
          </a:p>
          <a:p>
            <a:r>
              <a:rPr lang="hr-HR" b="1" dirty="0"/>
              <a:t>u</a:t>
            </a:r>
            <a:r>
              <a:rPr lang="hr-HR" b="1" dirty="0" smtClean="0"/>
              <a:t>kinuo je celibat svećenika</a:t>
            </a:r>
          </a:p>
          <a:p>
            <a:r>
              <a:rPr lang="hr-HR" b="1" dirty="0" err="1"/>
              <a:t>i</a:t>
            </a:r>
            <a:r>
              <a:rPr lang="hr-HR" b="1" dirty="0" err="1" smtClean="0"/>
              <a:t>td</a:t>
            </a:r>
            <a:r>
              <a:rPr lang="hr-HR" b="1" dirty="0" smtClean="0"/>
              <a:t>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bi riješio problem papa Leon IX. šalje kardinala </a:t>
            </a:r>
            <a:r>
              <a:rPr lang="hr-HR" dirty="0" err="1" smtClean="0"/>
              <a:t>Humberta</a:t>
            </a:r>
            <a:r>
              <a:rPr lang="hr-HR" dirty="0" smtClean="0"/>
              <a:t> u Carigrad.</a:t>
            </a:r>
          </a:p>
          <a:p>
            <a:r>
              <a:rPr lang="hr-HR" dirty="0" smtClean="0"/>
              <a:t>Mihajlo i </a:t>
            </a:r>
            <a:r>
              <a:rPr lang="hr-HR" dirty="0" err="1" smtClean="0"/>
              <a:t>Humbert</a:t>
            </a:r>
            <a:r>
              <a:rPr lang="hr-HR" dirty="0" smtClean="0"/>
              <a:t> su se našli, razgovarali, pregovarali, ali i jedan i drugi zastupali su svoja stajališta.</a:t>
            </a:r>
          </a:p>
          <a:p>
            <a:r>
              <a:rPr lang="hr-HR" dirty="0" smtClean="0"/>
              <a:t>Ta nepomirljiva stajališta dovela su do toga da su se međusobno izopćili( isključili iz religijske zajednice).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Kardinal HUMBERT 1054. godine za vrijeme bogoslužja  u bazilici svete Sofije u Carigradu  stavlja na glavni oltar bulu izopćenja patrijarha Mihajla </a:t>
            </a:r>
            <a:r>
              <a:rPr lang="hr-HR" b="1" dirty="0" err="1" smtClean="0">
                <a:solidFill>
                  <a:srgbClr val="C00000"/>
                </a:solidFill>
              </a:rPr>
              <a:t>Cerularija</a:t>
            </a:r>
            <a:r>
              <a:rPr lang="hr-HR" b="1" dirty="0" smtClean="0">
                <a:solidFill>
                  <a:srgbClr val="C00000"/>
                </a:solidFill>
              </a:rPr>
              <a:t>.</a:t>
            </a:r>
            <a:endParaRPr lang="hr-HR" b="1" dirty="0">
              <a:solidFill>
                <a:srgbClr val="C00000"/>
              </a:solidFill>
            </a:endParaRPr>
          </a:p>
        </p:txBody>
      </p:sp>
      <p:pic>
        <p:nvPicPr>
          <p:cNvPr id="4" name="Slika 3" descr="SOF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645024"/>
            <a:ext cx="3168362" cy="2664000"/>
          </a:xfrm>
          <a:prstGeom prst="rect">
            <a:avLst/>
          </a:prstGeom>
        </p:spPr>
      </p:pic>
      <p:pic>
        <p:nvPicPr>
          <p:cNvPr id="5" name="Slika 4" descr="BU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717032"/>
            <a:ext cx="3148563" cy="25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>
                <a:solidFill>
                  <a:srgbClr val="C00000"/>
                </a:solidFill>
              </a:rPr>
              <a:t>Isto to, izopćenje, učinio je i Mihajlo </a:t>
            </a:r>
            <a:r>
              <a:rPr lang="hr-HR" b="1" dirty="0" err="1" smtClean="0">
                <a:solidFill>
                  <a:srgbClr val="C00000"/>
                </a:solidFill>
              </a:rPr>
              <a:t>Cerularije</a:t>
            </a:r>
            <a:r>
              <a:rPr lang="hr-HR" b="1" dirty="0" smtClean="0">
                <a:solidFill>
                  <a:srgbClr val="C00000"/>
                </a:solidFill>
              </a:rPr>
              <a:t> izopćivši kardinala </a:t>
            </a:r>
            <a:r>
              <a:rPr lang="hr-HR" b="1" dirty="0" err="1" smtClean="0">
                <a:solidFill>
                  <a:srgbClr val="C00000"/>
                </a:solidFill>
              </a:rPr>
              <a:t>Humberta</a:t>
            </a:r>
            <a:r>
              <a:rPr lang="hr-HR" b="1" dirty="0" smtClean="0">
                <a:solidFill>
                  <a:srgbClr val="C00000"/>
                </a:solidFill>
              </a:rPr>
              <a:t>, ali i sve latinske kršćane.</a:t>
            </a:r>
          </a:p>
          <a:p>
            <a:endParaRPr lang="hr-HR" b="1" dirty="0">
              <a:solidFill>
                <a:srgbClr val="C00000"/>
              </a:solidFill>
            </a:endParaRPr>
          </a:p>
          <a:p>
            <a:r>
              <a:rPr lang="hr-HR" b="1" dirty="0" smtClean="0">
                <a:solidFill>
                  <a:srgbClr val="C00000"/>
                </a:solidFill>
              </a:rPr>
              <a:t>Bio je to presudan i konačan događaj za CRKVU.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CRKVA SE PODIJELILA NA DVA DIJELA:</a:t>
            </a:r>
          </a:p>
          <a:p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ZAPADNU Rimokatoličku Crkvu</a:t>
            </a:r>
          </a:p>
          <a:p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ISTOČNU Pravoslavnu Crkvu</a:t>
            </a:r>
            <a:endParaRPr lang="hr-H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crkveni_raskol_1054__Velika_shiz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317395" cy="633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hr-HR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r-HR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hr-HR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r-HR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hr-HR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r-HR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hr-HR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r-HR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ISTOČNI RASKOL 1054.</a:t>
            </a:r>
            <a:endParaRPr lang="hr-HR" sz="8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72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hr-HR" sz="7200" b="1" dirty="0" smtClean="0">
                <a:solidFill>
                  <a:srgbClr val="7030A0"/>
                </a:solidFill>
              </a:rPr>
              <a:t>ŠTO STE ZAPAMTILI?</a:t>
            </a:r>
            <a:endParaRPr lang="hr-HR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 descr="800px-Map_of_the_Roman_Empire_at_its_height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8964000" cy="5826589"/>
          </a:xfrm>
        </p:spPr>
      </p:pic>
      <p:sp>
        <p:nvSpPr>
          <p:cNvPr id="9" name="TekstniOkvir 8"/>
          <p:cNvSpPr txBox="1"/>
          <p:nvPr/>
        </p:nvSpPr>
        <p:spPr>
          <a:xfrm>
            <a:off x="3419872" y="32849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RIM</a:t>
            </a:r>
            <a:endParaRPr lang="hr-HR" b="1" dirty="0"/>
          </a:p>
        </p:txBody>
      </p:sp>
      <p:sp>
        <p:nvSpPr>
          <p:cNvPr id="12" name="Elipsa 11"/>
          <p:cNvSpPr/>
          <p:nvPr/>
        </p:nvSpPr>
        <p:spPr>
          <a:xfrm>
            <a:off x="3707904" y="32129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CAR KONSTANTIN</a:t>
            </a:r>
            <a:br>
              <a:rPr lang="hr-HR" dirty="0" smtClean="0"/>
            </a:br>
            <a:r>
              <a:rPr lang="hr-HR" dirty="0" smtClean="0"/>
              <a:t>u 4. st. radi lakšeg upravljanja velikim Rimskim carstvom osniva grad nazvan po njemu </a:t>
            </a:r>
            <a:r>
              <a:rPr lang="hr-HR" b="1" dirty="0" err="1" smtClean="0">
                <a:solidFill>
                  <a:schemeClr val="accent6">
                    <a:lumMod val="50000"/>
                  </a:schemeClr>
                </a:solidFill>
              </a:rPr>
              <a:t>Konstantinopolis</a:t>
            </a:r>
            <a:endParaRPr lang="hr-H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Rezervirano mjesto sadržaja 3" descr="ccar k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780928"/>
            <a:ext cx="2709309" cy="3492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800px-Map_of_the_Roman_Empire_at_its_height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548680"/>
            <a:ext cx="8806167" cy="5724000"/>
          </a:xfrm>
        </p:spPr>
      </p:pic>
      <p:sp>
        <p:nvSpPr>
          <p:cNvPr id="5" name="TekstniOkvir 4"/>
          <p:cNvSpPr txBox="1"/>
          <p:nvPr/>
        </p:nvSpPr>
        <p:spPr>
          <a:xfrm>
            <a:off x="3131840" y="32129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    RIM</a:t>
            </a:r>
            <a:endParaRPr lang="hr-HR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5508104" y="31409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KONSTANTINOPOLIS</a:t>
            </a:r>
            <a:endParaRPr lang="hr-HR" b="1" dirty="0"/>
          </a:p>
        </p:txBody>
      </p:sp>
      <p:sp>
        <p:nvSpPr>
          <p:cNvPr id="7" name="Elipsa 6"/>
          <p:cNvSpPr/>
          <p:nvPr/>
        </p:nvSpPr>
        <p:spPr>
          <a:xfrm>
            <a:off x="5292080" y="3212976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3419872" y="3140968"/>
            <a:ext cx="216024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Constantino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7973121" cy="6012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Grad </a:t>
            </a:r>
            <a:r>
              <a:rPr lang="hr-HR" dirty="0" err="1" smtClean="0"/>
              <a:t>Konstantinopolis</a:t>
            </a:r>
            <a:r>
              <a:rPr lang="hr-HR" dirty="0" smtClean="0"/>
              <a:t> kasnije nazvan </a:t>
            </a: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</a:rPr>
              <a:t>Carigrad</a:t>
            </a:r>
            <a:r>
              <a:rPr lang="hr-HR" dirty="0" smtClean="0"/>
              <a:t> svojom ljepotom i veličinom počeo je zasjenjivati Rim.</a:t>
            </a:r>
            <a:endParaRPr lang="hr-HR" dirty="0"/>
          </a:p>
        </p:txBody>
      </p:sp>
      <p:pic>
        <p:nvPicPr>
          <p:cNvPr id="4" name="Rezervirano mjesto sadržaja 3" descr="carigra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3501008"/>
            <a:ext cx="6094090" cy="2340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Carigrad</a:t>
            </a:r>
            <a:r>
              <a:rPr lang="hr-HR" sz="3600" dirty="0" smtClean="0"/>
              <a:t> je postao prijestolnicom Rimskog carstva i </a:t>
            </a:r>
            <a:r>
              <a:rPr lang="hr-HR" sz="3600" dirty="0" smtClean="0">
                <a:solidFill>
                  <a:srgbClr val="FF0000"/>
                </a:solidFill>
              </a:rPr>
              <a:t>novo središte kršćanstva</a:t>
            </a:r>
            <a:r>
              <a:rPr lang="hr-HR" sz="3600" dirty="0" smtClean="0"/>
              <a:t>.</a:t>
            </a:r>
            <a:endParaRPr lang="hr-HR" sz="3600" dirty="0"/>
          </a:p>
        </p:txBody>
      </p:sp>
      <p:pic>
        <p:nvPicPr>
          <p:cNvPr id="4" name="Rezervirano mjesto sadržaja 3" descr="800px-Map_of_the_Roman_Empire_at_its_height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8640012" cy="5616000"/>
          </a:xfrm>
        </p:spPr>
      </p:pic>
      <p:sp>
        <p:nvSpPr>
          <p:cNvPr id="6" name="Elipsa 5"/>
          <p:cNvSpPr/>
          <p:nvPr/>
        </p:nvSpPr>
        <p:spPr>
          <a:xfrm>
            <a:off x="5652120" y="4221088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5868144" y="41490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CARIGRAD</a:t>
            </a:r>
            <a:endParaRPr lang="hr-HR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Između dva grada, RIMA i CARIGRADA nastalo je otvoreno suparništvo-koliko je Carigrad postajao utjecajniji toliko je slabio utjecaj Rima i rimskog biskupa.</a:t>
            </a:r>
          </a:p>
          <a:p>
            <a:r>
              <a:rPr lang="hr-HR" dirty="0" smtClean="0"/>
              <a:t>Tako su se dva dijela nekad istoga Carstva sve više i više počela udaljavati jedan od drugoga.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Tijekom idućih stoljeća postojale su velike razlike u:</a:t>
            </a:r>
          </a:p>
          <a:p>
            <a:r>
              <a:rPr lang="hr-HR" dirty="0"/>
              <a:t>k</a:t>
            </a:r>
            <a:r>
              <a:rPr lang="hr-HR" dirty="0" smtClean="0"/>
              <a:t>ulturi</a:t>
            </a:r>
          </a:p>
          <a:p>
            <a:r>
              <a:rPr lang="hr-HR" dirty="0"/>
              <a:t>j</a:t>
            </a:r>
            <a:r>
              <a:rPr lang="hr-HR" dirty="0" smtClean="0"/>
              <a:t>eziku (na Zapadu latinski, na Istoku grčki)</a:t>
            </a:r>
          </a:p>
          <a:p>
            <a:r>
              <a:rPr lang="hr-HR" dirty="0"/>
              <a:t>n</a:t>
            </a:r>
            <a:r>
              <a:rPr lang="hr-HR" dirty="0" smtClean="0"/>
              <a:t>ačinu života</a:t>
            </a:r>
          </a:p>
          <a:p>
            <a:r>
              <a:rPr lang="hr-HR" dirty="0" smtClean="0"/>
              <a:t>običajima</a:t>
            </a:r>
          </a:p>
          <a:p>
            <a:r>
              <a:rPr lang="hr-HR" dirty="0"/>
              <a:t>s</a:t>
            </a:r>
            <a:r>
              <a:rPr lang="hr-HR" dirty="0" smtClean="0"/>
              <a:t>v. misi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313</Words>
  <Application>Microsoft Office PowerPoint</Application>
  <PresentationFormat>Prikaz na zaslonu (4:3)</PresentationFormat>
  <Paragraphs>49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tema</vt:lpstr>
      <vt:lpstr>CRKVA KROZ POVIJEST</vt:lpstr>
      <vt:lpstr>PowerPointova prezentacija</vt:lpstr>
      <vt:lpstr>  CAR KONSTANTIN u 4. st. radi lakšeg upravljanja velikim Rimskim carstvom osniva grad nazvan po njemu Konstantinopolis</vt:lpstr>
      <vt:lpstr>PowerPointova prezentacija</vt:lpstr>
      <vt:lpstr>PowerPointova prezentacija</vt:lpstr>
      <vt:lpstr>   Grad Konstantinopolis kasnije nazvan Carigrad svojom ljepotom i veličinom počeo je zasjenjivati Rim.</vt:lpstr>
      <vt:lpstr>Carigrad je postao prijestolnicom Rimskog carstva i novo središte kršćanstva.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   ISTOČNI RASKOL 1054.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Slavko</dc:creator>
  <cp:lastModifiedBy>Vesna Šoprek</cp:lastModifiedBy>
  <cp:revision>15</cp:revision>
  <dcterms:created xsi:type="dcterms:W3CDTF">2014-02-06T07:20:43Z</dcterms:created>
  <dcterms:modified xsi:type="dcterms:W3CDTF">2014-09-03T20:57:57Z</dcterms:modified>
</cp:coreProperties>
</file>