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4" r:id="rId17"/>
    <p:sldId id="275" r:id="rId18"/>
    <p:sldId id="276" r:id="rId19"/>
    <p:sldId id="271" r:id="rId20"/>
    <p:sldId id="272" r:id="rId21"/>
    <p:sldId id="273" r:id="rId22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20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163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8AC994-1234-4551-8098-C687B667FFE7}" type="datetimeFigureOut">
              <a:rPr lang="hr-HR" smtClean="0"/>
              <a:pPr/>
              <a:t>3.9.2014.</a:t>
            </a:fld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00BCF-216E-4564-BABD-C464B5D7A9B6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923169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9FB22-E7B9-4735-919D-9A3821A3E7BE}" type="datetimeFigureOut">
              <a:rPr lang="hr-HR" smtClean="0"/>
              <a:pPr/>
              <a:t>3.9.2014.</a:t>
            </a:fld>
            <a:endParaRPr lang="hr-HR" dirty="0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 dirty="0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F85D9D-3AF5-4271-9D72-B1E6D612DF82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38488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85D9D-3AF5-4271-9D72-B1E6D612DF82}" type="slidenum">
              <a:rPr lang="hr-HR" smtClean="0"/>
              <a:pPr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22543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85D9D-3AF5-4271-9D72-B1E6D612DF82}" type="slidenum">
              <a:rPr lang="hr-HR" smtClean="0"/>
              <a:pPr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08499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85D9D-3AF5-4271-9D72-B1E6D612DF82}" type="slidenum">
              <a:rPr lang="hr-HR" smtClean="0"/>
              <a:pPr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97827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85D9D-3AF5-4271-9D72-B1E6D612DF82}" type="slidenum">
              <a:rPr lang="hr-HR" smtClean="0"/>
              <a:pPr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17870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F85D9D-3AF5-4271-9D72-B1E6D612DF82}" type="slidenum">
              <a:rPr lang="hr-HR" smtClean="0"/>
              <a:pPr/>
              <a:t>5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11778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Naslov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25" name="Podnaslov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31" name="Rezervirano mjesto datuma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FC0BFA8-CA57-4AD1-B454-7D93C3DCC11B}" type="datetimeFigureOut">
              <a:rPr lang="hr-HR" smtClean="0"/>
              <a:pPr/>
              <a:t>3.9.2014.</a:t>
            </a:fld>
            <a:endParaRPr lang="hr-HR" dirty="0"/>
          </a:p>
        </p:txBody>
      </p:sp>
      <p:sp>
        <p:nvSpPr>
          <p:cNvPr id="18" name="Rezervirano mjesto podnožja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hr-HR" dirty="0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B82EADF-53B5-4611-B2DF-63DAD5440675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C0BFA8-CA57-4AD1-B454-7D93C3DCC11B}" type="datetimeFigureOut">
              <a:rPr lang="hr-HR" smtClean="0"/>
              <a:pPr/>
              <a:t>3.9.2014.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82EADF-53B5-4611-B2DF-63DAD5440675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4FC0BFA8-CA57-4AD1-B454-7D93C3DCC11B}" type="datetimeFigureOut">
              <a:rPr lang="hr-HR" smtClean="0"/>
              <a:pPr/>
              <a:t>3.9.2014.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B82EADF-53B5-4611-B2DF-63DAD5440675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C0BFA8-CA57-4AD1-B454-7D93C3DCC11B}" type="datetimeFigureOut">
              <a:rPr lang="hr-HR" smtClean="0"/>
              <a:pPr/>
              <a:t>3.9.2014.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82EADF-53B5-4611-B2DF-63DAD5440675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FC0BFA8-CA57-4AD1-B454-7D93C3DCC11B}" type="datetimeFigureOut">
              <a:rPr lang="hr-HR" smtClean="0"/>
              <a:pPr/>
              <a:t>3.9.2014.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6B82EADF-53B5-4611-B2DF-63DAD5440675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C0BFA8-CA57-4AD1-B454-7D93C3DCC11B}" type="datetimeFigureOut">
              <a:rPr lang="hr-HR" smtClean="0"/>
              <a:pPr/>
              <a:t>3.9.2014.</a:t>
            </a:fld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82EADF-53B5-4611-B2DF-63DAD5440675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C0BFA8-CA57-4AD1-B454-7D93C3DCC11B}" type="datetimeFigureOut">
              <a:rPr lang="hr-HR" smtClean="0"/>
              <a:pPr/>
              <a:t>3.9.2014.</a:t>
            </a:fld>
            <a:endParaRPr lang="hr-HR" dirty="0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 dirty="0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82EADF-53B5-4611-B2DF-63DAD5440675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C0BFA8-CA57-4AD1-B454-7D93C3DCC11B}" type="datetimeFigureOut">
              <a:rPr lang="hr-HR" smtClean="0"/>
              <a:pPr/>
              <a:t>3.9.2014.</a:t>
            </a:fld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82EADF-53B5-4611-B2DF-63DAD5440675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FC0BFA8-CA57-4AD1-B454-7D93C3DCC11B}" type="datetimeFigureOut">
              <a:rPr lang="hr-HR" smtClean="0"/>
              <a:pPr/>
              <a:t>3.9.2014.</a:t>
            </a:fld>
            <a:endParaRPr lang="hr-HR" dirty="0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82EADF-53B5-4611-B2DF-63DAD5440675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C0BFA8-CA57-4AD1-B454-7D93C3DCC11B}" type="datetimeFigureOut">
              <a:rPr lang="hr-HR" smtClean="0"/>
              <a:pPr/>
              <a:t>3.9.2014.</a:t>
            </a:fld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82EADF-53B5-4611-B2DF-63DAD5440675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avokutni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C0BFA8-CA57-4AD1-B454-7D93C3DCC11B}" type="datetimeFigureOut">
              <a:rPr lang="hr-HR" smtClean="0"/>
              <a:pPr/>
              <a:t>3.9.2014.</a:t>
            </a:fld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82EADF-53B5-4611-B2DF-63DAD5440675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10" name="Rezervirano mjesto slike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Rezervirano mjesto naslova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1" name="Rezervirano mjesto teksta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27" name="Rezervirano mjesto datuma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4FC0BFA8-CA57-4AD1-B454-7D93C3DCC11B}" type="datetimeFigureOut">
              <a:rPr lang="hr-HR" smtClean="0"/>
              <a:pPr/>
              <a:t>3.9.2014.</a:t>
            </a:fld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hr-HR" dirty="0"/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B82EADF-53B5-4611-B2DF-63DAD5440675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newsflash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mtClean="0"/>
              <a:t>PROROCI –BOŽJI GLASNICI</a:t>
            </a:r>
            <a:endParaRPr lang="hr-HR" dirty="0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AutoNum type="arabicPeriod"/>
            </a:pPr>
            <a:r>
              <a:rPr lang="hr-HR" dirty="0" smtClean="0"/>
              <a:t>IZAIJA                          </a:t>
            </a:r>
            <a:endParaRPr lang="hr-HR" sz="20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624078" indent="-514350">
              <a:buAutoNum type="arabicPeriod"/>
            </a:pPr>
            <a:r>
              <a:rPr lang="hr-HR" dirty="0" smtClean="0"/>
              <a:t>JEREMIJA</a:t>
            </a:r>
          </a:p>
          <a:p>
            <a:pPr marL="624078" indent="-514350">
              <a:buAutoNum type="arabicPeriod"/>
            </a:pPr>
            <a:r>
              <a:rPr lang="hr-HR" dirty="0" smtClean="0"/>
              <a:t>TUŽALJKE</a:t>
            </a:r>
          </a:p>
          <a:p>
            <a:pPr marL="624078" indent="-514350">
              <a:buAutoNum type="arabicPeriod"/>
            </a:pPr>
            <a:r>
              <a:rPr lang="hr-HR" dirty="0" smtClean="0"/>
              <a:t>BARUH</a:t>
            </a:r>
          </a:p>
          <a:p>
            <a:pPr marL="624078" indent="-514350">
              <a:buAutoNum type="arabicPeriod"/>
            </a:pPr>
            <a:r>
              <a:rPr lang="hr-HR" dirty="0" smtClean="0"/>
              <a:t>EZEKIEL</a:t>
            </a:r>
          </a:p>
          <a:p>
            <a:pPr marL="624078" indent="-514350">
              <a:buAutoNum type="arabicPeriod"/>
            </a:pPr>
            <a:r>
              <a:rPr lang="hr-HR" dirty="0" smtClean="0"/>
              <a:t>DANIJEL</a:t>
            </a:r>
          </a:p>
          <a:p>
            <a:pPr marL="624078" indent="-514350">
              <a:buAutoNum type="arabicPeriod"/>
            </a:pPr>
            <a:r>
              <a:rPr lang="hr-HR" dirty="0" smtClean="0"/>
              <a:t>HOŠEA</a:t>
            </a:r>
          </a:p>
          <a:p>
            <a:pPr marL="624078" indent="-514350">
              <a:buAutoNum type="arabicPeriod"/>
            </a:pPr>
            <a:r>
              <a:rPr lang="hr-HR" dirty="0" smtClean="0"/>
              <a:t>JONA</a:t>
            </a:r>
          </a:p>
          <a:p>
            <a:pPr marL="624078" indent="-514350">
              <a:buAutoNum type="arabicPeriod"/>
            </a:pPr>
            <a:r>
              <a:rPr lang="hr-HR" dirty="0" smtClean="0"/>
              <a:t>ZAHARIJA…..</a:t>
            </a:r>
            <a:endParaRPr lang="hr-HR" dirty="0"/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>
                <a:solidFill>
                  <a:schemeClr val="accent2">
                    <a:lumMod val="75000"/>
                  </a:schemeClr>
                </a:solidFill>
              </a:rPr>
              <a:t>Dva najčešća oblika proročke službe:</a:t>
            </a:r>
            <a:endParaRPr lang="hr-H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hr-HR" b="1" dirty="0" smtClean="0">
                <a:solidFill>
                  <a:srgbClr val="FF0000"/>
                </a:solidFill>
              </a:rPr>
              <a:t>PREKORAVANJE</a:t>
            </a:r>
            <a:r>
              <a:rPr lang="hr-HR" dirty="0" smtClean="0"/>
              <a:t>-PROROCI UPOZORAVAJU NA ZLO KOJE KRALJEVI, SVEĆENICI I NAROD ČINE KRŠEĆI BOŽJE ZAPOVIJEDI TE PREDVIĐAJU NESREĆU KAO KAZNU ZA GRIJEHE </a:t>
            </a:r>
          </a:p>
          <a:p>
            <a:r>
              <a:rPr lang="hr-HR" b="1" dirty="0" smtClean="0">
                <a:solidFill>
                  <a:srgbClr val="00B050"/>
                </a:solidFill>
              </a:rPr>
              <a:t>OHRABRIVANJE</a:t>
            </a:r>
            <a:r>
              <a:rPr lang="hr-HR" dirty="0" smtClean="0"/>
              <a:t>-PROROCI HRABRE POTLAČENI NAROD, GOVORE O NADI RAZOČARANIMA I OČAJNIMA TE OBEĆAVAJU SPAS KAO NAGRADU ZA OBRAĆENJE</a:t>
            </a:r>
            <a:endParaRPr lang="hr-HR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solidFill>
                  <a:schemeClr val="accent3"/>
                </a:solidFill>
              </a:rPr>
              <a:t>Stariji proroci</a:t>
            </a:r>
            <a:endParaRPr lang="hr-HR" dirty="0">
              <a:solidFill>
                <a:schemeClr val="accent3"/>
              </a:solidFill>
            </a:endParaRPr>
          </a:p>
        </p:txBody>
      </p:sp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accent6">
                    <a:lumMod val="75000"/>
                  </a:schemeClr>
                </a:solidFill>
              </a:rPr>
              <a:t>Prvi i najveći prorok Staroga zavjeta je </a:t>
            </a:r>
            <a:r>
              <a:rPr lang="hr-HR" dirty="0" smtClean="0">
                <a:solidFill>
                  <a:srgbClr val="FF0000"/>
                </a:solidFill>
              </a:rPr>
              <a:t>Mojsije</a:t>
            </a:r>
            <a:endParaRPr lang="hr-H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Slika 3" descr="michelangelo-mos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2348880"/>
            <a:ext cx="3168353" cy="4104456"/>
          </a:xfrm>
          <a:prstGeom prst="rect">
            <a:avLst/>
          </a:prstGeom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Već u vrijeme sudaca i kraljeva uzdižu se proroci koje su snažno obilježili svoje razdoblje i razdoblje sljedećih generacija: </a:t>
            </a:r>
            <a:r>
              <a:rPr lang="hr-HR" dirty="0" smtClean="0">
                <a:solidFill>
                  <a:srgbClr val="FF0000"/>
                </a:solidFill>
              </a:rPr>
              <a:t>SAMUEL, NATAN, ELIZEJ I ILIJA.</a:t>
            </a:r>
          </a:p>
          <a:p>
            <a:pPr>
              <a:buNone/>
            </a:pPr>
            <a:endParaRPr lang="hr-HR" dirty="0" smtClean="0">
              <a:solidFill>
                <a:srgbClr val="FF0000"/>
              </a:solidFill>
            </a:endParaRPr>
          </a:p>
          <a:p>
            <a:r>
              <a:rPr lang="hr-HR" dirty="0" smtClean="0">
                <a:solidFill>
                  <a:srgbClr val="FF0000"/>
                </a:solidFill>
              </a:rPr>
              <a:t> </a:t>
            </a:r>
            <a:r>
              <a:rPr lang="hr-HR" dirty="0" smtClean="0"/>
              <a:t>Oni pozivaju na čvrstoću vjere i vjernost Savezu.</a:t>
            </a:r>
          </a:p>
          <a:p>
            <a:pPr>
              <a:buNone/>
            </a:pPr>
            <a:endParaRPr lang="hr-H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accent3"/>
                </a:solidFill>
              </a:rPr>
              <a:t>Proroci-pisci</a:t>
            </a:r>
            <a:endParaRPr lang="hr-HR" dirty="0">
              <a:solidFill>
                <a:schemeClr val="accent3"/>
              </a:solidFill>
            </a:endParaRPr>
          </a:p>
        </p:txBody>
      </p:sp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Proroci u Izraelu </a:t>
            </a:r>
            <a:r>
              <a:rPr lang="hr-HR" dirty="0" smtClean="0">
                <a:solidFill>
                  <a:srgbClr val="FF0000"/>
                </a:solidFill>
              </a:rPr>
              <a:t>prije, za vrijeme i poslije babilonskog zarobljeništva </a:t>
            </a:r>
            <a:r>
              <a:rPr lang="hr-HR" dirty="0" smtClean="0"/>
              <a:t>u kojem se nalazio izraelski narod</a:t>
            </a:r>
          </a:p>
          <a:p>
            <a:pPr>
              <a:buNone/>
            </a:pPr>
            <a:endParaRPr lang="hr-HR" dirty="0" smtClean="0"/>
          </a:p>
          <a:p>
            <a:r>
              <a:rPr lang="hr-HR" dirty="0" smtClean="0"/>
              <a:t>Ti se Božji glasnici pojavljuju u Izraelu od </a:t>
            </a:r>
            <a:r>
              <a:rPr lang="hr-HR" dirty="0" smtClean="0">
                <a:solidFill>
                  <a:srgbClr val="00B050"/>
                </a:solidFill>
              </a:rPr>
              <a:t>VIII. st. prije Krista</a:t>
            </a:r>
          </a:p>
          <a:p>
            <a:pPr>
              <a:buNone/>
            </a:pPr>
            <a:endParaRPr lang="hr-HR" dirty="0" smtClean="0"/>
          </a:p>
          <a:p>
            <a:r>
              <a:rPr lang="hr-HR" dirty="0" smtClean="0"/>
              <a:t>Njihova imena vezuju se uz proročku književnost i knjige koje su ih napisali ili su im pripisane.</a:t>
            </a:r>
          </a:p>
          <a:p>
            <a:pPr>
              <a:buNone/>
            </a:pPr>
            <a:endParaRPr lang="hr-HR" dirty="0"/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hr-HR" dirty="0" smtClean="0"/>
              <a:t>Dijele se na </a:t>
            </a:r>
            <a:r>
              <a:rPr lang="hr-HR" b="1" dirty="0" smtClean="0">
                <a:solidFill>
                  <a:schemeClr val="accent2">
                    <a:lumMod val="75000"/>
                  </a:schemeClr>
                </a:solidFill>
              </a:rPr>
              <a:t>četiri velika i dvanaest malih proroka.</a:t>
            </a:r>
          </a:p>
          <a:p>
            <a:r>
              <a:rPr lang="hr-HR" dirty="0" smtClean="0">
                <a:solidFill>
                  <a:srgbClr val="00B050"/>
                </a:solidFill>
              </a:rPr>
              <a:t>ČETIRI VELIKA PROROKA SU:</a:t>
            </a:r>
          </a:p>
          <a:p>
            <a:pPr>
              <a:buNone/>
            </a:pPr>
            <a:r>
              <a:rPr lang="hr-HR" dirty="0" smtClean="0">
                <a:solidFill>
                  <a:schemeClr val="accent2">
                    <a:lumMod val="75000"/>
                  </a:schemeClr>
                </a:solidFill>
              </a:rPr>
              <a:t>-</a:t>
            </a:r>
            <a:r>
              <a:rPr lang="hr-HR" dirty="0" err="1" smtClean="0">
                <a:solidFill>
                  <a:schemeClr val="accent2">
                    <a:lumMod val="75000"/>
                  </a:schemeClr>
                </a:solidFill>
              </a:rPr>
              <a:t>Izaija</a:t>
            </a:r>
            <a:endParaRPr lang="hr-HR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endParaRPr lang="hr-HR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Slika 3" descr="izaij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5" y="2924944"/>
            <a:ext cx="3714171" cy="3933056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>
                <a:solidFill>
                  <a:schemeClr val="bg2">
                    <a:lumMod val="50000"/>
                  </a:schemeClr>
                </a:solidFill>
              </a:rPr>
              <a:t>Jeremija</a:t>
            </a:r>
            <a:endParaRPr lang="hr-HR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None/>
            </a:pPr>
            <a:endParaRPr lang="hr-HR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Slika 3" descr="jeremija_nas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2060848"/>
            <a:ext cx="3816424" cy="4536504"/>
          </a:xfrm>
          <a:prstGeom prst="rect">
            <a:avLst/>
          </a:prstGeom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>
                <a:solidFill>
                  <a:schemeClr val="bg2">
                    <a:lumMod val="50000"/>
                  </a:schemeClr>
                </a:solidFill>
              </a:rPr>
              <a:t>Ezekiel</a:t>
            </a:r>
            <a:endParaRPr lang="hr-HR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Slika 3" descr="ezeki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836712"/>
            <a:ext cx="4752528" cy="5256584"/>
          </a:xfrm>
          <a:prstGeom prst="rect">
            <a:avLst/>
          </a:prstGeom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bg2">
                    <a:lumMod val="50000"/>
                  </a:schemeClr>
                </a:solidFill>
              </a:rPr>
              <a:t>Daniel</a:t>
            </a:r>
            <a:endParaRPr lang="hr-HR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Slika 3" descr="sistine-chapel-michelangelo-paintings-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2060848"/>
            <a:ext cx="5080000" cy="3962400"/>
          </a:xfrm>
          <a:prstGeom prst="rect">
            <a:avLst/>
          </a:prstGeom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b="0" dirty="0" smtClean="0">
                <a:solidFill>
                  <a:srgbClr val="0070C0"/>
                </a:solidFill>
              </a:rPr>
              <a:t>Dvanaest malih proroka su:</a:t>
            </a:r>
            <a:endParaRPr lang="hr-HR" sz="2800" b="0" dirty="0">
              <a:solidFill>
                <a:srgbClr val="0070C0"/>
              </a:solidFill>
            </a:endParaRPr>
          </a:p>
        </p:txBody>
      </p:sp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solidFill>
            <a:srgbClr val="FFC000"/>
          </a:solidFill>
        </p:spPr>
        <p:txBody>
          <a:bodyPr/>
          <a:lstStyle/>
          <a:p>
            <a:pPr>
              <a:buNone/>
            </a:pPr>
            <a:r>
              <a:rPr lang="hr-HR" dirty="0" smtClean="0">
                <a:solidFill>
                  <a:srgbClr val="0070C0"/>
                </a:solidFill>
              </a:rPr>
              <a:t>-</a:t>
            </a:r>
            <a:r>
              <a:rPr lang="hr-HR" dirty="0" err="1" smtClean="0">
                <a:solidFill>
                  <a:srgbClr val="0070C0"/>
                </a:solidFill>
              </a:rPr>
              <a:t>Hošea</a:t>
            </a:r>
            <a:r>
              <a:rPr lang="hr-HR" dirty="0" smtClean="0">
                <a:solidFill>
                  <a:srgbClr val="0070C0"/>
                </a:solidFill>
              </a:rPr>
              <a:t>                            -</a:t>
            </a:r>
            <a:r>
              <a:rPr lang="hr-HR" dirty="0" err="1" smtClean="0">
                <a:solidFill>
                  <a:srgbClr val="0070C0"/>
                </a:solidFill>
              </a:rPr>
              <a:t>Hagaj</a:t>
            </a:r>
            <a:endParaRPr lang="hr-HR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hr-HR" dirty="0" smtClean="0">
                <a:solidFill>
                  <a:srgbClr val="0070C0"/>
                </a:solidFill>
              </a:rPr>
              <a:t>-Joel                               -</a:t>
            </a:r>
            <a:r>
              <a:rPr lang="hr-HR" dirty="0" err="1" smtClean="0">
                <a:solidFill>
                  <a:srgbClr val="0070C0"/>
                </a:solidFill>
              </a:rPr>
              <a:t>Zaharija</a:t>
            </a:r>
            <a:endParaRPr lang="hr-HR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hr-HR" dirty="0" smtClean="0">
                <a:solidFill>
                  <a:srgbClr val="0070C0"/>
                </a:solidFill>
              </a:rPr>
              <a:t>-</a:t>
            </a:r>
            <a:r>
              <a:rPr lang="hr-HR" dirty="0" err="1" smtClean="0">
                <a:solidFill>
                  <a:srgbClr val="0070C0"/>
                </a:solidFill>
              </a:rPr>
              <a:t>Amos</a:t>
            </a:r>
            <a:r>
              <a:rPr lang="hr-HR" dirty="0" smtClean="0">
                <a:solidFill>
                  <a:srgbClr val="0070C0"/>
                </a:solidFill>
              </a:rPr>
              <a:t>                             -</a:t>
            </a:r>
            <a:r>
              <a:rPr lang="hr-HR" dirty="0" err="1" smtClean="0">
                <a:solidFill>
                  <a:srgbClr val="0070C0"/>
                </a:solidFill>
              </a:rPr>
              <a:t>Malahija</a:t>
            </a:r>
            <a:endParaRPr lang="hr-HR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hr-HR" dirty="0" smtClean="0">
                <a:solidFill>
                  <a:srgbClr val="0070C0"/>
                </a:solidFill>
              </a:rPr>
              <a:t>-</a:t>
            </a:r>
            <a:r>
              <a:rPr lang="hr-HR" dirty="0" err="1" smtClean="0">
                <a:solidFill>
                  <a:srgbClr val="0070C0"/>
                </a:solidFill>
              </a:rPr>
              <a:t>Obadija</a:t>
            </a:r>
            <a:endParaRPr lang="hr-HR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hr-HR" dirty="0" smtClean="0">
                <a:solidFill>
                  <a:srgbClr val="0070C0"/>
                </a:solidFill>
              </a:rPr>
              <a:t>-</a:t>
            </a:r>
            <a:r>
              <a:rPr lang="hr-HR" dirty="0" err="1" smtClean="0">
                <a:solidFill>
                  <a:srgbClr val="0070C0"/>
                </a:solidFill>
              </a:rPr>
              <a:t>Jona</a:t>
            </a:r>
            <a:endParaRPr lang="hr-HR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hr-HR" dirty="0" smtClean="0">
                <a:solidFill>
                  <a:srgbClr val="0070C0"/>
                </a:solidFill>
              </a:rPr>
              <a:t>-</a:t>
            </a:r>
            <a:r>
              <a:rPr lang="hr-HR" dirty="0" err="1" smtClean="0">
                <a:solidFill>
                  <a:srgbClr val="0070C0"/>
                </a:solidFill>
              </a:rPr>
              <a:t>Mihej</a:t>
            </a:r>
            <a:endParaRPr lang="hr-HR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hr-HR" dirty="0" smtClean="0">
                <a:solidFill>
                  <a:srgbClr val="0070C0"/>
                </a:solidFill>
              </a:rPr>
              <a:t>-</a:t>
            </a:r>
            <a:r>
              <a:rPr lang="hr-HR" dirty="0" err="1" smtClean="0">
                <a:solidFill>
                  <a:srgbClr val="0070C0"/>
                </a:solidFill>
              </a:rPr>
              <a:t>Nahum</a:t>
            </a:r>
            <a:endParaRPr lang="hr-HR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hr-HR" dirty="0" smtClean="0">
                <a:solidFill>
                  <a:srgbClr val="0070C0"/>
                </a:solidFill>
              </a:rPr>
              <a:t>-</a:t>
            </a:r>
            <a:r>
              <a:rPr lang="hr-HR" dirty="0" err="1" smtClean="0">
                <a:solidFill>
                  <a:srgbClr val="0070C0"/>
                </a:solidFill>
              </a:rPr>
              <a:t>Habakuk</a:t>
            </a:r>
            <a:endParaRPr lang="hr-HR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hr-HR" dirty="0" smtClean="0">
                <a:solidFill>
                  <a:srgbClr val="0070C0"/>
                </a:solidFill>
              </a:rPr>
              <a:t>-</a:t>
            </a:r>
            <a:r>
              <a:rPr lang="hr-HR" dirty="0" err="1" smtClean="0">
                <a:solidFill>
                  <a:srgbClr val="0070C0"/>
                </a:solidFill>
              </a:rPr>
              <a:t>Sefanija</a:t>
            </a:r>
            <a:endParaRPr lang="hr-HR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Veliku ulogu u povijesti izabranoga Božjega naroda (izraelaca) imali su PROROCI, počevši od Mojsija u Starom zavjetu pa do Ivana Krstitelja u Novom zavjetu.</a:t>
            </a:r>
          </a:p>
          <a:p>
            <a:endParaRPr lang="hr-HR" dirty="0" smtClean="0"/>
          </a:p>
          <a:p>
            <a:r>
              <a:rPr lang="hr-HR" dirty="0" smtClean="0"/>
              <a:t>Oni se poglavito javljaju u teškim trenucima izraelske povijesti.</a:t>
            </a:r>
            <a:endParaRPr lang="hr-HR" dirty="0"/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ZAPAMTIMO-SAŽETAK</a:t>
            </a:r>
            <a:endParaRPr lang="hr-HR" dirty="0"/>
          </a:p>
        </p:txBody>
      </p:sp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hr-HR" b="1" dirty="0" smtClean="0">
                <a:solidFill>
                  <a:srgbClr val="0070C0"/>
                </a:solidFill>
              </a:rPr>
              <a:t>Proroci</a:t>
            </a:r>
            <a:r>
              <a:rPr lang="hr-HR" b="1" dirty="0" smtClean="0"/>
              <a:t> su od Boga pozvani i govore u Božje ime</a:t>
            </a:r>
          </a:p>
          <a:p>
            <a:r>
              <a:rPr lang="hr-HR" b="1" u="sng" dirty="0" smtClean="0">
                <a:solidFill>
                  <a:srgbClr val="FF3399"/>
                </a:solidFill>
              </a:rPr>
              <a:t>Glavna zadaća</a:t>
            </a:r>
            <a:r>
              <a:rPr lang="hr-HR" b="1" dirty="0" smtClean="0"/>
              <a:t>: pozivanje naroda na obraćenje i čvrstoću vjere, na čuvanje Saveza i vjernost obećanjima</a:t>
            </a:r>
          </a:p>
          <a:p>
            <a:r>
              <a:rPr lang="hr-HR" b="1" dirty="0" smtClean="0"/>
              <a:t>Najveći prorok Staroga zavjeta je </a:t>
            </a:r>
            <a:r>
              <a:rPr lang="hr-HR" b="1" dirty="0" smtClean="0">
                <a:solidFill>
                  <a:srgbClr val="FF0000"/>
                </a:solidFill>
              </a:rPr>
              <a:t>Mojsije</a:t>
            </a:r>
          </a:p>
          <a:p>
            <a:r>
              <a:rPr lang="hr-HR" b="1" dirty="0" smtClean="0"/>
              <a:t>Nakon Mojsija Bog stalno poziva i podiže proroke da nastupaju pred narodom u njegovo ime</a:t>
            </a:r>
          </a:p>
          <a:p>
            <a:r>
              <a:rPr lang="hr-HR" b="1" dirty="0" smtClean="0"/>
              <a:t>Proroci pisci-4 velika i 12 malih</a:t>
            </a:r>
            <a:endParaRPr lang="hr-HR" b="1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UZ POMOĆ UDŽBENIKA  STR. 86.-89. PREPIŠI I ODGOVORI NA PITANJA:</a:t>
            </a:r>
            <a:endParaRPr lang="hr-HR" sz="2400" dirty="0"/>
          </a:p>
        </p:txBody>
      </p:sp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hr-HR" dirty="0" smtClean="0"/>
              <a:t>1. TKO SU PROROCI?</a:t>
            </a:r>
          </a:p>
          <a:p>
            <a:pPr>
              <a:buNone/>
            </a:pPr>
            <a:endParaRPr lang="hr-HR" dirty="0" smtClean="0"/>
          </a:p>
          <a:p>
            <a:r>
              <a:rPr lang="hr-HR" dirty="0" smtClean="0"/>
              <a:t>2. OPIŠI DVA NAJČEŠĆA OBLIKA PROROČKE SLUŽBE.</a:t>
            </a:r>
          </a:p>
          <a:p>
            <a:pPr>
              <a:buNone/>
            </a:pPr>
            <a:endParaRPr lang="hr-HR" dirty="0" smtClean="0"/>
          </a:p>
          <a:p>
            <a:r>
              <a:rPr lang="hr-HR" dirty="0" smtClean="0"/>
              <a:t>3. NAPIŠI SVE ŠTO ZNAŠ O MOJSIJU, NAJVEĆEM STAROZAVJETNOM PROROKU.</a:t>
            </a:r>
          </a:p>
          <a:p>
            <a:pPr>
              <a:buNone/>
            </a:pPr>
            <a:endParaRPr lang="hr-HR" dirty="0" smtClean="0"/>
          </a:p>
          <a:p>
            <a:r>
              <a:rPr lang="hr-HR" dirty="0" smtClean="0"/>
              <a:t>4. IMENUJ 4 VELIKA I 12 MALIH PROROKA.</a:t>
            </a:r>
            <a:endParaRPr lang="hr-HR" dirty="0"/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i="1" dirty="0" smtClean="0"/>
              <a:t>Idi k onima kojima te šaljem i reci sve ono što ću ti narediti. Ne boj ih se-riječ je Jahvina.</a:t>
            </a:r>
          </a:p>
          <a:p>
            <a:pPr>
              <a:buNone/>
            </a:pPr>
            <a:r>
              <a:rPr lang="hr-HR" i="1" dirty="0" smtClean="0"/>
              <a:t>                                          Jr 1, 7-9</a:t>
            </a:r>
          </a:p>
          <a:p>
            <a:pPr>
              <a:buNone/>
            </a:pPr>
            <a:endParaRPr lang="hr-HR" i="1" dirty="0" smtClean="0"/>
          </a:p>
        </p:txBody>
      </p:sp>
      <p:pic>
        <p:nvPicPr>
          <p:cNvPr id="7" name="Slika 6" descr="go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3429000"/>
            <a:ext cx="3410712" cy="3236976"/>
          </a:xfrm>
          <a:prstGeom prst="rect">
            <a:avLst/>
          </a:prstGeom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Upoznat ćemo se sa: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hr-HR" dirty="0" smtClean="0"/>
              <a:t>Prorocima Staroga zavjeta</a:t>
            </a:r>
          </a:p>
          <a:p>
            <a:r>
              <a:rPr lang="hr-HR" dirty="0" smtClean="0"/>
              <a:t>Proroci nisu samo PREKORAVALI nego su i OHRABRIVALI</a:t>
            </a:r>
          </a:p>
          <a:p>
            <a:r>
              <a:rPr lang="hr-HR" dirty="0" smtClean="0"/>
              <a:t>Proroci za vrijeme kralja Davida i njegovog sina kralja </a:t>
            </a:r>
            <a:r>
              <a:rPr lang="hr-HR" dirty="0" err="1" smtClean="0"/>
              <a:t>Salomona</a:t>
            </a:r>
            <a:endParaRPr lang="hr-HR" dirty="0"/>
          </a:p>
        </p:txBody>
      </p:sp>
      <p:pic>
        <p:nvPicPr>
          <p:cNvPr id="5" name="Slika 4" descr="david i harf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4077072"/>
            <a:ext cx="2664296" cy="2780928"/>
          </a:xfrm>
          <a:prstGeom prst="rect">
            <a:avLst/>
          </a:prstGeom>
        </p:spPr>
      </p:pic>
      <p:pic>
        <p:nvPicPr>
          <p:cNvPr id="6" name="Slika 5" descr="king-solomon-bab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3545632"/>
            <a:ext cx="3096344" cy="3312368"/>
          </a:xfrm>
          <a:prstGeom prst="rect">
            <a:avLst/>
          </a:prstGeom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hr-HR" dirty="0" smtClean="0"/>
              <a:t>Izraelsko kraljevstvo podijeljeno na dva dijela Proroci Izraela i Proroci Jude</a:t>
            </a:r>
          </a:p>
          <a:p>
            <a:r>
              <a:rPr lang="hr-HR" dirty="0" smtClean="0"/>
              <a:t>Izraelski narod nije bio samo u </a:t>
            </a:r>
            <a:r>
              <a:rPr lang="hr-HR" dirty="0" smtClean="0">
                <a:solidFill>
                  <a:srgbClr val="0070C0"/>
                </a:solidFill>
              </a:rPr>
              <a:t>egipatskom</a:t>
            </a:r>
            <a:r>
              <a:rPr lang="hr-HR" dirty="0" smtClean="0"/>
              <a:t> ropstvu nego i u </a:t>
            </a:r>
            <a:r>
              <a:rPr lang="hr-HR" dirty="0" smtClean="0">
                <a:solidFill>
                  <a:srgbClr val="0070C0"/>
                </a:solidFill>
              </a:rPr>
              <a:t>asirskom</a:t>
            </a:r>
            <a:r>
              <a:rPr lang="hr-HR" dirty="0" smtClean="0"/>
              <a:t> i </a:t>
            </a:r>
            <a:r>
              <a:rPr lang="hr-HR" dirty="0" smtClean="0">
                <a:solidFill>
                  <a:srgbClr val="0070C0"/>
                </a:solidFill>
              </a:rPr>
              <a:t>babilonskom zarobljeništvu (ropstvu)</a:t>
            </a:r>
          </a:p>
          <a:p>
            <a:r>
              <a:rPr lang="hr-HR" dirty="0" smtClean="0"/>
              <a:t>Obnova Saveza nakon zarobljeništva-što Izraelci rade, misle, osjećaju…</a:t>
            </a:r>
          </a:p>
          <a:p>
            <a:r>
              <a:rPr lang="hr-HR" dirty="0" smtClean="0"/>
              <a:t>Ivan Krstitelj-novozavjetni prorok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/>
          </a:p>
        </p:txBody>
      </p:sp>
      <p:pic>
        <p:nvPicPr>
          <p:cNvPr id="4" name="Slika 3" descr="250px-Sughra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47656" y="4352560"/>
            <a:ext cx="3096344" cy="2505440"/>
          </a:xfrm>
          <a:prstGeom prst="rect">
            <a:avLst/>
          </a:prstGeom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A danas učimo…</a:t>
            </a:r>
            <a:endParaRPr lang="hr-HR" dirty="0"/>
          </a:p>
        </p:txBody>
      </p:sp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hr-HR" sz="7200" dirty="0" smtClean="0"/>
              <a:t>PROROCI GOVORE U BOŽJE IME</a:t>
            </a:r>
            <a:endParaRPr lang="hr-HR" sz="7200" dirty="0"/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Prorok (</a:t>
            </a:r>
            <a:r>
              <a:rPr lang="hr-HR" i="1" dirty="0" smtClean="0"/>
              <a:t>grč. </a:t>
            </a:r>
            <a:r>
              <a:rPr lang="hr-HR" i="1" dirty="0" err="1" smtClean="0"/>
              <a:t>Profetes</a:t>
            </a:r>
            <a:r>
              <a:rPr lang="hr-HR" i="1" dirty="0" smtClean="0"/>
              <a:t>; </a:t>
            </a:r>
            <a:r>
              <a:rPr lang="hr-HR" i="1" dirty="0" err="1" smtClean="0"/>
              <a:t>hebr</a:t>
            </a:r>
            <a:r>
              <a:rPr lang="hr-HR" i="1" dirty="0" smtClean="0"/>
              <a:t>. Nabi)</a:t>
            </a:r>
          </a:p>
          <a:p>
            <a:pPr>
              <a:buNone/>
            </a:pPr>
            <a:endParaRPr lang="hr-HR" i="1" dirty="0" smtClean="0"/>
          </a:p>
          <a:p>
            <a:r>
              <a:rPr lang="hr-HR" i="1" dirty="0" smtClean="0"/>
              <a:t>Prema HRVATSKOM JEZIKU </a:t>
            </a:r>
            <a:r>
              <a:rPr lang="hr-HR" b="1" i="1" u="sng" dirty="0" smtClean="0">
                <a:solidFill>
                  <a:srgbClr val="00B050"/>
                </a:solidFill>
              </a:rPr>
              <a:t>prorok</a:t>
            </a:r>
            <a:r>
              <a:rPr lang="hr-HR" i="1" dirty="0" smtClean="0"/>
              <a:t> je </a:t>
            </a:r>
            <a:r>
              <a:rPr lang="hr-HR" i="1" dirty="0" smtClean="0">
                <a:solidFill>
                  <a:srgbClr val="00B050"/>
                </a:solidFill>
              </a:rPr>
              <a:t>čovjek koji je sposoban gledati u budućnost i pokazivati ono što će se tek naknadno dogoditi</a:t>
            </a:r>
            <a:r>
              <a:rPr lang="hr-HR" i="1" dirty="0" smtClean="0"/>
              <a:t>.</a:t>
            </a:r>
          </a:p>
          <a:p>
            <a:pPr>
              <a:buNone/>
            </a:pPr>
            <a:endParaRPr lang="hr-HR" i="1" dirty="0" smtClean="0"/>
          </a:p>
          <a:p>
            <a:r>
              <a:rPr lang="hr-HR" i="1" dirty="0" smtClean="0"/>
              <a:t>Prema BIBLIJSKOM SMISLU </a:t>
            </a:r>
            <a:r>
              <a:rPr lang="hr-HR" b="1" i="1" u="sng" dirty="0" smtClean="0">
                <a:solidFill>
                  <a:srgbClr val="FF0000"/>
                </a:solidFill>
              </a:rPr>
              <a:t>prorok</a:t>
            </a:r>
            <a:r>
              <a:rPr lang="hr-HR" i="1" dirty="0" smtClean="0"/>
              <a:t> je </a:t>
            </a:r>
            <a:r>
              <a:rPr lang="hr-HR" i="1" dirty="0" smtClean="0">
                <a:solidFill>
                  <a:srgbClr val="FF0000"/>
                </a:solidFill>
              </a:rPr>
              <a:t>čovjek kojega Bog izabire i u svoje ime šalje ljudima da im prenese njegovu poruku.</a:t>
            </a:r>
            <a:endParaRPr lang="hr-H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Proročki poziv i poslanje</a:t>
            </a:r>
            <a:endParaRPr lang="hr-HR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7030A0"/>
                </a:solidFill>
              </a:rPr>
              <a:t>Proroci su </a:t>
            </a:r>
            <a:r>
              <a:rPr lang="hr-HR" u="sng" dirty="0" smtClean="0">
                <a:solidFill>
                  <a:srgbClr val="7030A0"/>
                </a:solidFill>
              </a:rPr>
              <a:t>Božji izabranici </a:t>
            </a:r>
            <a:r>
              <a:rPr lang="hr-HR" dirty="0" smtClean="0">
                <a:solidFill>
                  <a:srgbClr val="7030A0"/>
                </a:solidFill>
              </a:rPr>
              <a:t>koje Bog poziva da budu vjesnici i tumači njegove riječi.</a:t>
            </a:r>
          </a:p>
          <a:p>
            <a:r>
              <a:rPr lang="hr-HR" dirty="0" smtClean="0">
                <a:solidFill>
                  <a:schemeClr val="accent5">
                    <a:lumMod val="50000"/>
                  </a:schemeClr>
                </a:solidFill>
              </a:rPr>
              <a:t>Posjeduju neposredni iskustvo od Boga, nastupaju i govore u njegovo ime.</a:t>
            </a:r>
          </a:p>
          <a:p>
            <a:r>
              <a:rPr lang="hr-HR" dirty="0" smtClean="0">
                <a:solidFill>
                  <a:schemeClr val="accent6">
                    <a:lumMod val="75000"/>
                  </a:schemeClr>
                </a:solidFill>
              </a:rPr>
              <a:t>Sposobni su prosuditi sadašnjost i vidjeti budućnost u Božjem svjetlu.</a:t>
            </a:r>
            <a:endParaRPr lang="hr-H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Slika 3" descr="proph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4455952"/>
            <a:ext cx="4896544" cy="2402048"/>
          </a:xfrm>
          <a:prstGeom prst="rect">
            <a:avLst/>
          </a:prstGeom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 Bibliji ima sedamnaest (17) proročkih knjiga</a:t>
            </a:r>
            <a:endParaRPr lang="hr-HR" dirty="0"/>
          </a:p>
        </p:txBody>
      </p:sp>
      <p:pic>
        <p:nvPicPr>
          <p:cNvPr id="4" name="Slika 3" descr="knjige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276872"/>
            <a:ext cx="6912768" cy="3888432"/>
          </a:xfrm>
          <a:prstGeom prst="rect">
            <a:avLst/>
          </a:prstGeom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gatstvo">
  <a:themeElements>
    <a:clrScheme name="Bogatstv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gatstv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145</TotalTime>
  <Words>567</Words>
  <Application>Microsoft Office PowerPoint</Application>
  <PresentationFormat>Prikaz na zaslonu (4:3)</PresentationFormat>
  <Paragraphs>84</Paragraphs>
  <Slides>21</Slides>
  <Notes>5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21</vt:i4>
      </vt:variant>
    </vt:vector>
  </HeadingPairs>
  <TitlesOfParts>
    <vt:vector size="26" baseType="lpstr">
      <vt:lpstr>Calibri</vt:lpstr>
      <vt:lpstr>Trebuchet MS</vt:lpstr>
      <vt:lpstr>Wingdings</vt:lpstr>
      <vt:lpstr>Wingdings 2</vt:lpstr>
      <vt:lpstr>Bogatstvo</vt:lpstr>
      <vt:lpstr>PROROCI –BOŽJI GLASNICI</vt:lpstr>
      <vt:lpstr>PowerPointova prezentacija</vt:lpstr>
      <vt:lpstr>PowerPointova prezentacija</vt:lpstr>
      <vt:lpstr>Upoznat ćemo se sa: </vt:lpstr>
      <vt:lpstr>PowerPointova prezentacija</vt:lpstr>
      <vt:lpstr>A danas učimo…</vt:lpstr>
      <vt:lpstr>PowerPointova prezentacija</vt:lpstr>
      <vt:lpstr>Proročki poziv i poslanje</vt:lpstr>
      <vt:lpstr>PowerPointova prezentacija</vt:lpstr>
      <vt:lpstr>PowerPointova prezentacija</vt:lpstr>
      <vt:lpstr>Dva najčešća oblika proročke službe:</vt:lpstr>
      <vt:lpstr>Stariji proroci</vt:lpstr>
      <vt:lpstr>PowerPointova prezentacija</vt:lpstr>
      <vt:lpstr>Proroci-pisci</vt:lpstr>
      <vt:lpstr>PowerPointova prezentacija</vt:lpstr>
      <vt:lpstr>PowerPointova prezentacija</vt:lpstr>
      <vt:lpstr>PowerPointova prezentacija</vt:lpstr>
      <vt:lpstr>PowerPointova prezentacija</vt:lpstr>
      <vt:lpstr>Dvanaest malih proroka su:</vt:lpstr>
      <vt:lpstr>ZAPAMTIMO-SAŽETAK</vt:lpstr>
      <vt:lpstr>UZ POMOĆ UDŽBENIKA  STR. 86.-89. PREPIŠI I ODGOVORI NA PITANJA: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Bok</dc:title>
  <dc:creator>Slavko</dc:creator>
  <cp:lastModifiedBy>Vesna Šoprek</cp:lastModifiedBy>
  <cp:revision>19</cp:revision>
  <dcterms:created xsi:type="dcterms:W3CDTF">2010-09-11T14:20:22Z</dcterms:created>
  <dcterms:modified xsi:type="dcterms:W3CDTF">2014-09-03T21:09:33Z</dcterms:modified>
</cp:coreProperties>
</file>