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9D73B7"/>
    <a:srgbClr val="A371B9"/>
    <a:srgbClr val="E4468A"/>
    <a:srgbClr val="7750DA"/>
    <a:srgbClr val="FA433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6301-AAAC-49C5-B7A5-4C8715F25016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84DB-16B0-4F84-AC7E-1D12285C6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922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6301-AAAC-49C5-B7A5-4C8715F25016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84DB-16B0-4F84-AC7E-1D12285C6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723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6301-AAAC-49C5-B7A5-4C8715F25016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84DB-16B0-4F84-AC7E-1D12285C6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753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6301-AAAC-49C5-B7A5-4C8715F25016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84DB-16B0-4F84-AC7E-1D12285C6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6016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6301-AAAC-49C5-B7A5-4C8715F25016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84DB-16B0-4F84-AC7E-1D12285C6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432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6301-AAAC-49C5-B7A5-4C8715F25016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84DB-16B0-4F84-AC7E-1D12285C6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955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6301-AAAC-49C5-B7A5-4C8715F25016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84DB-16B0-4F84-AC7E-1D12285C6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081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6301-AAAC-49C5-B7A5-4C8715F25016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84DB-16B0-4F84-AC7E-1D12285C6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592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6301-AAAC-49C5-B7A5-4C8715F25016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84DB-16B0-4F84-AC7E-1D12285C6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897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6301-AAAC-49C5-B7A5-4C8715F25016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84DB-16B0-4F84-AC7E-1D12285C6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542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6301-AAAC-49C5-B7A5-4C8715F25016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84DB-16B0-4F84-AC7E-1D12285C6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511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A6301-AAAC-49C5-B7A5-4C8715F25016}" type="datetimeFigureOut">
              <a:rPr lang="hr-HR" smtClean="0"/>
              <a:t>09.04.2013.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84DB-16B0-4F84-AC7E-1D12285C6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370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304721" y="1772816"/>
            <a:ext cx="8839279" cy="14465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hr-H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Handwriting" pitchFamily="66" charset="0"/>
              </a:rPr>
              <a:t>CRKVENI JEZICI I KULTURA</a:t>
            </a:r>
          </a:p>
          <a:p>
            <a:pPr algn="ctr"/>
            <a:r>
              <a:rPr lang="hr-HR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ucida Handwriting" pitchFamily="66" charset="0"/>
              </a:rPr>
              <a:t>(6.r.)</a:t>
            </a:r>
            <a:endParaRPr lang="hr-H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ucida Handwriting" pitchFamily="66" charset="0"/>
            </a:endParaRPr>
          </a:p>
        </p:txBody>
      </p:sp>
      <p:pic>
        <p:nvPicPr>
          <p:cNvPr id="1028" name="Picture 4" descr="C:\Users\Valentina\AppData\Local\Microsoft\Windows\Temporary Internet Files\Content.IE5\XLVDI8M7\MC9004124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54" y="2204864"/>
            <a:ext cx="3267928" cy="4103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Valentina\AppData\Local\Microsoft\Windows\Temporary Internet Files\Content.IE5\6Y2ZW5DQ\MC900432552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564" y="5458589"/>
            <a:ext cx="1386122" cy="138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06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71500"/>
            <a:ext cx="5538192" cy="4513684"/>
          </a:xfrm>
          <a:prstGeom prst="rect">
            <a:avLst/>
          </a:prstGeom>
        </p:spPr>
      </p:pic>
      <p:sp>
        <p:nvSpPr>
          <p:cNvPr id="6" name="Dijagram toka: Postupak 5"/>
          <p:cNvSpPr/>
          <p:nvPr/>
        </p:nvSpPr>
        <p:spPr>
          <a:xfrm>
            <a:off x="1316119" y="349613"/>
            <a:ext cx="2088232" cy="1785492"/>
          </a:xfrm>
          <a:prstGeom prst="flowChartProces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7" name="Dijagram toka: Postupak 6"/>
          <p:cNvSpPr/>
          <p:nvPr/>
        </p:nvSpPr>
        <p:spPr>
          <a:xfrm>
            <a:off x="3404351" y="349613"/>
            <a:ext cx="2088232" cy="1785492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</a:t>
            </a:r>
            <a:endParaRPr lang="hr-HR" dirty="0"/>
          </a:p>
        </p:txBody>
      </p:sp>
      <p:sp>
        <p:nvSpPr>
          <p:cNvPr id="8" name="Dijagram toka: Postupak 7"/>
          <p:cNvSpPr/>
          <p:nvPr/>
        </p:nvSpPr>
        <p:spPr>
          <a:xfrm>
            <a:off x="5492583" y="349613"/>
            <a:ext cx="2088232" cy="1785492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3</a:t>
            </a:r>
            <a:endParaRPr lang="hr-HR" dirty="0"/>
          </a:p>
        </p:txBody>
      </p:sp>
      <p:sp>
        <p:nvSpPr>
          <p:cNvPr id="9" name="Dijagram toka: Postupak 8"/>
          <p:cNvSpPr/>
          <p:nvPr/>
        </p:nvSpPr>
        <p:spPr>
          <a:xfrm>
            <a:off x="1316119" y="2005797"/>
            <a:ext cx="2088232" cy="1785492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10" name="Dijagram toka: Postupak 9"/>
          <p:cNvSpPr/>
          <p:nvPr/>
        </p:nvSpPr>
        <p:spPr>
          <a:xfrm>
            <a:off x="3404351" y="2005797"/>
            <a:ext cx="2088232" cy="1785492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5</a:t>
            </a:r>
            <a:endParaRPr lang="hr-HR" dirty="0"/>
          </a:p>
        </p:txBody>
      </p:sp>
      <p:sp>
        <p:nvSpPr>
          <p:cNvPr id="11" name="Dijagram toka: Postupak 10"/>
          <p:cNvSpPr/>
          <p:nvPr/>
        </p:nvSpPr>
        <p:spPr>
          <a:xfrm>
            <a:off x="5492583" y="2005797"/>
            <a:ext cx="2088232" cy="1785492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</a:t>
            </a:r>
            <a:endParaRPr lang="hr-HR" dirty="0"/>
          </a:p>
        </p:txBody>
      </p:sp>
      <p:sp>
        <p:nvSpPr>
          <p:cNvPr id="12" name="Dijagram toka: Postupak 11"/>
          <p:cNvSpPr/>
          <p:nvPr/>
        </p:nvSpPr>
        <p:spPr>
          <a:xfrm>
            <a:off x="1316119" y="3661981"/>
            <a:ext cx="2088232" cy="1785492"/>
          </a:xfrm>
          <a:prstGeom prst="flowChartProcess">
            <a:avLst/>
          </a:prstGeom>
          <a:solidFill>
            <a:srgbClr val="E446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7</a:t>
            </a:r>
            <a:endParaRPr lang="hr-HR" dirty="0"/>
          </a:p>
        </p:txBody>
      </p:sp>
      <p:sp>
        <p:nvSpPr>
          <p:cNvPr id="13" name="Dijagram toka: Postupak 12"/>
          <p:cNvSpPr/>
          <p:nvPr/>
        </p:nvSpPr>
        <p:spPr>
          <a:xfrm>
            <a:off x="3404351" y="3661981"/>
            <a:ext cx="2088232" cy="1785492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8</a:t>
            </a:r>
            <a:endParaRPr lang="hr-HR" dirty="0"/>
          </a:p>
        </p:txBody>
      </p:sp>
      <p:sp>
        <p:nvSpPr>
          <p:cNvPr id="14" name="Dijagram toka: Postupak 13"/>
          <p:cNvSpPr/>
          <p:nvPr/>
        </p:nvSpPr>
        <p:spPr>
          <a:xfrm>
            <a:off x="5492583" y="3661981"/>
            <a:ext cx="2088232" cy="1785492"/>
          </a:xfrm>
          <a:prstGeom prst="flowChartProcess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9</a:t>
            </a:r>
            <a:endParaRPr lang="hr-HR" dirty="0"/>
          </a:p>
        </p:txBody>
      </p:sp>
      <p:sp>
        <p:nvSpPr>
          <p:cNvPr id="15" name="TekstniOkvir 14"/>
          <p:cNvSpPr txBox="1"/>
          <p:nvPr/>
        </p:nvSpPr>
        <p:spPr>
          <a:xfrm>
            <a:off x="1316119" y="5877272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  <a:t>SVETOHRANIŠTE</a:t>
            </a:r>
            <a:endParaRPr lang="hr-HR" sz="3600" b="1" dirty="0">
              <a:solidFill>
                <a:schemeClr val="accent6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6" name="Zaobljeni pravokutnik 15"/>
          <p:cNvSpPr/>
          <p:nvPr/>
        </p:nvSpPr>
        <p:spPr>
          <a:xfrm>
            <a:off x="1316119" y="5805264"/>
            <a:ext cx="6264696" cy="790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solidFill>
                  <a:srgbClr val="FFC000"/>
                </a:solidFill>
                <a:latin typeface="Cooper Black" pitchFamily="18" charset="0"/>
              </a:rPr>
              <a:t>ŠTO JE NA SLICI? </a:t>
            </a:r>
          </a:p>
        </p:txBody>
      </p:sp>
      <p:pic>
        <p:nvPicPr>
          <p:cNvPr id="17" name="Picture 3" descr="C:\Users\Valentina\AppData\Local\Microsoft\Windows\Temporary Internet Files\Content.IE5\6462HHGQ\MC900431997[1]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81183"/>
            <a:ext cx="932801" cy="93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5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34114"/>
            <a:ext cx="4176464" cy="4968552"/>
          </a:xfrm>
          <a:prstGeom prst="rect">
            <a:avLst/>
          </a:prstGeom>
        </p:spPr>
      </p:pic>
      <p:sp>
        <p:nvSpPr>
          <p:cNvPr id="35" name="Dijagram toka: Postupak 34"/>
          <p:cNvSpPr/>
          <p:nvPr/>
        </p:nvSpPr>
        <p:spPr>
          <a:xfrm>
            <a:off x="1088977" y="334113"/>
            <a:ext cx="2088232" cy="1656184"/>
          </a:xfrm>
          <a:prstGeom prst="flowChartProcess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36" name="Dijagram toka: Postupak 35"/>
          <p:cNvSpPr/>
          <p:nvPr/>
        </p:nvSpPr>
        <p:spPr>
          <a:xfrm>
            <a:off x="3177209" y="334113"/>
            <a:ext cx="2088232" cy="1656184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37" name="Dijagram toka: Postupak 36"/>
          <p:cNvSpPr/>
          <p:nvPr/>
        </p:nvSpPr>
        <p:spPr>
          <a:xfrm>
            <a:off x="5265441" y="334113"/>
            <a:ext cx="2088232" cy="1656184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3</a:t>
            </a:r>
            <a:endParaRPr lang="hr-HR" dirty="0"/>
          </a:p>
        </p:txBody>
      </p:sp>
      <p:sp>
        <p:nvSpPr>
          <p:cNvPr id="38" name="Dijagram toka: Postupak 37"/>
          <p:cNvSpPr/>
          <p:nvPr/>
        </p:nvSpPr>
        <p:spPr>
          <a:xfrm>
            <a:off x="1088977" y="1990297"/>
            <a:ext cx="2088232" cy="1656184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4</a:t>
            </a:r>
            <a:endParaRPr lang="hr-HR" dirty="0"/>
          </a:p>
        </p:txBody>
      </p:sp>
      <p:sp>
        <p:nvSpPr>
          <p:cNvPr id="39" name="Dijagram toka: Postupak 38"/>
          <p:cNvSpPr/>
          <p:nvPr/>
        </p:nvSpPr>
        <p:spPr>
          <a:xfrm>
            <a:off x="3177209" y="1990297"/>
            <a:ext cx="2088232" cy="1656184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5</a:t>
            </a:r>
            <a:endParaRPr lang="hr-HR" dirty="0"/>
          </a:p>
        </p:txBody>
      </p:sp>
      <p:sp>
        <p:nvSpPr>
          <p:cNvPr id="40" name="Dijagram toka: Postupak 39"/>
          <p:cNvSpPr/>
          <p:nvPr/>
        </p:nvSpPr>
        <p:spPr>
          <a:xfrm>
            <a:off x="5265441" y="1990297"/>
            <a:ext cx="2088232" cy="1656184"/>
          </a:xfrm>
          <a:prstGeom prst="flowChart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6</a:t>
            </a:r>
            <a:endParaRPr lang="hr-HR" dirty="0"/>
          </a:p>
        </p:txBody>
      </p:sp>
      <p:sp>
        <p:nvSpPr>
          <p:cNvPr id="41" name="Dijagram toka: Postupak 40"/>
          <p:cNvSpPr/>
          <p:nvPr/>
        </p:nvSpPr>
        <p:spPr>
          <a:xfrm>
            <a:off x="1088977" y="3646481"/>
            <a:ext cx="2088232" cy="1656184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7</a:t>
            </a:r>
            <a:endParaRPr lang="hr-HR" dirty="0"/>
          </a:p>
        </p:txBody>
      </p:sp>
      <p:sp>
        <p:nvSpPr>
          <p:cNvPr id="42" name="Dijagram toka: Postupak 41"/>
          <p:cNvSpPr/>
          <p:nvPr/>
        </p:nvSpPr>
        <p:spPr>
          <a:xfrm>
            <a:off x="3177209" y="3646481"/>
            <a:ext cx="2088232" cy="1656184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8</a:t>
            </a:r>
            <a:endParaRPr lang="hr-HR" dirty="0"/>
          </a:p>
        </p:txBody>
      </p:sp>
      <p:sp>
        <p:nvSpPr>
          <p:cNvPr id="43" name="Dijagram toka: Postupak 42"/>
          <p:cNvSpPr/>
          <p:nvPr/>
        </p:nvSpPr>
        <p:spPr>
          <a:xfrm>
            <a:off x="5265441" y="3646481"/>
            <a:ext cx="2088232" cy="1656184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9</a:t>
            </a:r>
            <a:endParaRPr lang="hr-HR" dirty="0"/>
          </a:p>
        </p:txBody>
      </p:sp>
      <p:sp>
        <p:nvSpPr>
          <p:cNvPr id="44" name="TekstniOkvir 43"/>
          <p:cNvSpPr txBox="1"/>
          <p:nvPr/>
        </p:nvSpPr>
        <p:spPr>
          <a:xfrm>
            <a:off x="1088977" y="5589240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rgbClr val="FF0000"/>
                </a:solidFill>
                <a:latin typeface="Cooper Black" pitchFamily="18" charset="0"/>
              </a:rPr>
              <a:t>AMBON</a:t>
            </a:r>
            <a:endParaRPr lang="hr-HR" sz="3600" b="1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45" name="Zaobljeni pravokutnik 44"/>
          <p:cNvSpPr/>
          <p:nvPr/>
        </p:nvSpPr>
        <p:spPr>
          <a:xfrm>
            <a:off x="1088977" y="5599609"/>
            <a:ext cx="6264696" cy="790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solidFill>
                  <a:srgbClr val="FFC000"/>
                </a:solidFill>
                <a:latin typeface="Cooper Black" pitchFamily="18" charset="0"/>
              </a:rPr>
              <a:t>ŠTO JE NA SLICI? </a:t>
            </a:r>
          </a:p>
        </p:txBody>
      </p:sp>
      <p:pic>
        <p:nvPicPr>
          <p:cNvPr id="46" name="Picture 3" descr="C:\Users\Valentina\AppData\Local\Microsoft\Windows\Temporary Internet Files\Content.IE5\6462HHGQ\MC900431997[1]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81183"/>
            <a:ext cx="932801" cy="93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62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692696"/>
            <a:ext cx="5687163" cy="4320480"/>
          </a:xfrm>
          <a:prstGeom prst="rect">
            <a:avLst/>
          </a:prstGeom>
        </p:spPr>
      </p:pic>
      <p:sp>
        <p:nvSpPr>
          <p:cNvPr id="5" name="Dijagram toka: Postupak 4"/>
          <p:cNvSpPr/>
          <p:nvPr/>
        </p:nvSpPr>
        <p:spPr>
          <a:xfrm>
            <a:off x="1331640" y="627826"/>
            <a:ext cx="2088232" cy="1656184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6" name="Dijagram toka: Postupak 5"/>
          <p:cNvSpPr/>
          <p:nvPr/>
        </p:nvSpPr>
        <p:spPr>
          <a:xfrm>
            <a:off x="3419872" y="627826"/>
            <a:ext cx="2088232" cy="1656184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7" name="Dijagram toka: Postupak 6"/>
          <p:cNvSpPr/>
          <p:nvPr/>
        </p:nvSpPr>
        <p:spPr>
          <a:xfrm>
            <a:off x="5508104" y="627826"/>
            <a:ext cx="2088232" cy="1656184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3</a:t>
            </a:r>
            <a:endParaRPr lang="hr-HR" dirty="0"/>
          </a:p>
        </p:txBody>
      </p:sp>
      <p:sp>
        <p:nvSpPr>
          <p:cNvPr id="8" name="Dijagram toka: Postupak 7"/>
          <p:cNvSpPr/>
          <p:nvPr/>
        </p:nvSpPr>
        <p:spPr>
          <a:xfrm>
            <a:off x="1331640" y="2284010"/>
            <a:ext cx="2088232" cy="1656184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4</a:t>
            </a:r>
            <a:endParaRPr lang="hr-HR" dirty="0"/>
          </a:p>
        </p:txBody>
      </p:sp>
      <p:sp>
        <p:nvSpPr>
          <p:cNvPr id="9" name="Dijagram toka: Postupak 8"/>
          <p:cNvSpPr/>
          <p:nvPr/>
        </p:nvSpPr>
        <p:spPr>
          <a:xfrm>
            <a:off x="3419872" y="2284010"/>
            <a:ext cx="2088232" cy="1656184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5</a:t>
            </a:r>
            <a:endParaRPr lang="hr-HR" dirty="0"/>
          </a:p>
        </p:txBody>
      </p:sp>
      <p:sp>
        <p:nvSpPr>
          <p:cNvPr id="10" name="Dijagram toka: Postupak 9"/>
          <p:cNvSpPr/>
          <p:nvPr/>
        </p:nvSpPr>
        <p:spPr>
          <a:xfrm>
            <a:off x="5508104" y="2284010"/>
            <a:ext cx="2088232" cy="1656184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6</a:t>
            </a:r>
            <a:endParaRPr lang="hr-HR" dirty="0"/>
          </a:p>
        </p:txBody>
      </p:sp>
      <p:sp>
        <p:nvSpPr>
          <p:cNvPr id="11" name="Dijagram toka: Postupak 10"/>
          <p:cNvSpPr/>
          <p:nvPr/>
        </p:nvSpPr>
        <p:spPr>
          <a:xfrm>
            <a:off x="1331640" y="3940194"/>
            <a:ext cx="2088232" cy="1656184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7</a:t>
            </a:r>
            <a:endParaRPr lang="hr-HR" dirty="0"/>
          </a:p>
        </p:txBody>
      </p:sp>
      <p:sp>
        <p:nvSpPr>
          <p:cNvPr id="12" name="Dijagram toka: Postupak 11"/>
          <p:cNvSpPr/>
          <p:nvPr/>
        </p:nvSpPr>
        <p:spPr>
          <a:xfrm>
            <a:off x="3419872" y="3940194"/>
            <a:ext cx="2088232" cy="1656184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8</a:t>
            </a:r>
            <a:endParaRPr lang="hr-HR" dirty="0"/>
          </a:p>
        </p:txBody>
      </p:sp>
      <p:sp>
        <p:nvSpPr>
          <p:cNvPr id="13" name="Dijagram toka: Postupak 12"/>
          <p:cNvSpPr/>
          <p:nvPr/>
        </p:nvSpPr>
        <p:spPr>
          <a:xfrm>
            <a:off x="5508104" y="3940194"/>
            <a:ext cx="2088232" cy="1656184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9</a:t>
            </a:r>
            <a:endParaRPr lang="hr-HR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1331640" y="5877272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chemeClr val="accent6"/>
                </a:solidFill>
                <a:latin typeface="Cooper Black" pitchFamily="18" charset="0"/>
              </a:rPr>
              <a:t>KALE</a:t>
            </a:r>
            <a:r>
              <a:rPr lang="hr-HR" sz="3600" b="1" dirty="0">
                <a:solidFill>
                  <a:schemeClr val="accent6"/>
                </a:solidFill>
                <a:latin typeface="Aharoni" pitchFamily="2" charset="-79"/>
                <a:cs typeface="Aharoni" pitchFamily="2" charset="-79"/>
              </a:rPr>
              <a:t>Ž</a:t>
            </a:r>
            <a:endParaRPr lang="hr-HR" sz="3600" b="1" dirty="0">
              <a:solidFill>
                <a:schemeClr val="accent6"/>
              </a:solidFill>
              <a:latin typeface="Cooper Black" pitchFamily="18" charset="0"/>
            </a:endParaRPr>
          </a:p>
        </p:txBody>
      </p:sp>
      <p:sp>
        <p:nvSpPr>
          <p:cNvPr id="15" name="Zaobljeni pravokutnik 14"/>
          <p:cNvSpPr/>
          <p:nvPr/>
        </p:nvSpPr>
        <p:spPr>
          <a:xfrm>
            <a:off x="1331640" y="5805264"/>
            <a:ext cx="6264696" cy="790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solidFill>
                  <a:srgbClr val="FFC000"/>
                </a:solidFill>
                <a:latin typeface="Cooper Black" pitchFamily="18" charset="0"/>
              </a:rPr>
              <a:t>ŠTO JE NA SLICI? </a:t>
            </a:r>
          </a:p>
        </p:txBody>
      </p:sp>
      <p:pic>
        <p:nvPicPr>
          <p:cNvPr id="16" name="Picture 3" descr="C:\Users\Valentina\AppData\Local\Microsoft\Windows\Temporary Internet Files\Content.IE5\6462HHGQ\MC900431997[1]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81183"/>
            <a:ext cx="932801" cy="93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14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87398"/>
            <a:ext cx="3727102" cy="4968552"/>
          </a:xfrm>
          <a:prstGeom prst="rect">
            <a:avLst/>
          </a:prstGeom>
        </p:spPr>
      </p:pic>
      <p:sp>
        <p:nvSpPr>
          <p:cNvPr id="5" name="Dijagram toka: Postupak 4"/>
          <p:cNvSpPr/>
          <p:nvPr/>
        </p:nvSpPr>
        <p:spPr>
          <a:xfrm>
            <a:off x="1331640" y="487397"/>
            <a:ext cx="2088232" cy="1656184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6" name="Dijagram toka: Postupak 5"/>
          <p:cNvSpPr/>
          <p:nvPr/>
        </p:nvSpPr>
        <p:spPr>
          <a:xfrm>
            <a:off x="3419872" y="487397"/>
            <a:ext cx="2088232" cy="1656184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7" name="Dijagram toka: Postupak 6"/>
          <p:cNvSpPr/>
          <p:nvPr/>
        </p:nvSpPr>
        <p:spPr>
          <a:xfrm>
            <a:off x="5508104" y="487397"/>
            <a:ext cx="2088232" cy="165618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8" name="Dijagram toka: Postupak 7"/>
          <p:cNvSpPr/>
          <p:nvPr/>
        </p:nvSpPr>
        <p:spPr>
          <a:xfrm>
            <a:off x="1331640" y="2143581"/>
            <a:ext cx="2088232" cy="1656184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9" name="Dijagram toka: Postupak 8"/>
          <p:cNvSpPr/>
          <p:nvPr/>
        </p:nvSpPr>
        <p:spPr>
          <a:xfrm>
            <a:off x="3419872" y="2143581"/>
            <a:ext cx="2088232" cy="1656184"/>
          </a:xfrm>
          <a:prstGeom prst="flowChartProcess">
            <a:avLst/>
          </a:prstGeom>
          <a:solidFill>
            <a:srgbClr val="9D73B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</a:t>
            </a:r>
            <a:endParaRPr lang="hr-HR" dirty="0"/>
          </a:p>
        </p:txBody>
      </p:sp>
      <p:sp>
        <p:nvSpPr>
          <p:cNvPr id="10" name="Dijagram toka: Postupak 9"/>
          <p:cNvSpPr/>
          <p:nvPr/>
        </p:nvSpPr>
        <p:spPr>
          <a:xfrm>
            <a:off x="5508104" y="2143581"/>
            <a:ext cx="2088232" cy="1656184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</a:t>
            </a:r>
            <a:endParaRPr lang="hr-HR" dirty="0"/>
          </a:p>
        </p:txBody>
      </p:sp>
      <p:sp>
        <p:nvSpPr>
          <p:cNvPr id="11" name="Dijagram toka: Postupak 10"/>
          <p:cNvSpPr/>
          <p:nvPr/>
        </p:nvSpPr>
        <p:spPr>
          <a:xfrm>
            <a:off x="1331640" y="3799766"/>
            <a:ext cx="2088232" cy="1656184"/>
          </a:xfrm>
          <a:prstGeom prst="flowChart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7</a:t>
            </a:r>
            <a:endParaRPr lang="hr-HR" dirty="0"/>
          </a:p>
        </p:txBody>
      </p:sp>
      <p:sp>
        <p:nvSpPr>
          <p:cNvPr id="12" name="Dijagram toka: Postupak 11"/>
          <p:cNvSpPr/>
          <p:nvPr/>
        </p:nvSpPr>
        <p:spPr>
          <a:xfrm>
            <a:off x="3420406" y="3799765"/>
            <a:ext cx="2088232" cy="1656184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8</a:t>
            </a:r>
            <a:endParaRPr lang="hr-HR" dirty="0"/>
          </a:p>
        </p:txBody>
      </p:sp>
      <p:sp>
        <p:nvSpPr>
          <p:cNvPr id="13" name="Dijagram toka: Postupak 12"/>
          <p:cNvSpPr/>
          <p:nvPr/>
        </p:nvSpPr>
        <p:spPr>
          <a:xfrm>
            <a:off x="5508104" y="3799765"/>
            <a:ext cx="2088232" cy="1656184"/>
          </a:xfrm>
          <a:prstGeom prst="flowChartProces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9</a:t>
            </a:r>
            <a:endParaRPr lang="hr-HR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1331640" y="5949280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rgbClr val="FF0000"/>
                </a:solidFill>
                <a:latin typeface="Cooper Black" pitchFamily="18" charset="0"/>
              </a:rPr>
              <a:t>CIBORIJ</a:t>
            </a:r>
            <a:endParaRPr lang="hr-HR" sz="3600" b="1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5" name="Zaobljeni pravokutnik 14"/>
          <p:cNvSpPr/>
          <p:nvPr/>
        </p:nvSpPr>
        <p:spPr>
          <a:xfrm>
            <a:off x="1332174" y="5771156"/>
            <a:ext cx="6264696" cy="790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solidFill>
                  <a:srgbClr val="FFC000"/>
                </a:solidFill>
                <a:latin typeface="Cooper Black" pitchFamily="18" charset="0"/>
              </a:rPr>
              <a:t>ŠTO JE NA SLICI? </a:t>
            </a:r>
          </a:p>
        </p:txBody>
      </p:sp>
      <p:pic>
        <p:nvPicPr>
          <p:cNvPr id="16" name="Picture 3" descr="C:\Users\Valentina\AppData\Local\Microsoft\Windows\Temporary Internet Files\Content.IE5\6462HHGQ\MC900431997[1]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81183"/>
            <a:ext cx="932801" cy="93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6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692695"/>
            <a:ext cx="5760639" cy="4680521"/>
          </a:xfrm>
          <a:prstGeom prst="rect">
            <a:avLst/>
          </a:prstGeom>
        </p:spPr>
      </p:pic>
      <p:sp>
        <p:nvSpPr>
          <p:cNvPr id="5" name="Dijagram toka: Postupak 4"/>
          <p:cNvSpPr/>
          <p:nvPr/>
        </p:nvSpPr>
        <p:spPr>
          <a:xfrm>
            <a:off x="1331640" y="487397"/>
            <a:ext cx="2088232" cy="1656184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6" name="Dijagram toka: Postupak 5"/>
          <p:cNvSpPr/>
          <p:nvPr/>
        </p:nvSpPr>
        <p:spPr>
          <a:xfrm>
            <a:off x="3419872" y="487397"/>
            <a:ext cx="2088232" cy="1656184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</a:t>
            </a:r>
            <a:endParaRPr lang="hr-HR" dirty="0"/>
          </a:p>
        </p:txBody>
      </p:sp>
      <p:sp>
        <p:nvSpPr>
          <p:cNvPr id="7" name="Dijagram toka: Postupak 6"/>
          <p:cNvSpPr/>
          <p:nvPr/>
        </p:nvSpPr>
        <p:spPr>
          <a:xfrm>
            <a:off x="5508104" y="487397"/>
            <a:ext cx="2088232" cy="1656184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8" name="Dijagram toka: Postupak 7"/>
          <p:cNvSpPr/>
          <p:nvPr/>
        </p:nvSpPr>
        <p:spPr>
          <a:xfrm>
            <a:off x="1331640" y="2143581"/>
            <a:ext cx="2088232" cy="1656184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4</a:t>
            </a:r>
            <a:endParaRPr lang="hr-HR" dirty="0"/>
          </a:p>
        </p:txBody>
      </p:sp>
      <p:sp>
        <p:nvSpPr>
          <p:cNvPr id="9" name="Dijagram toka: Postupak 8"/>
          <p:cNvSpPr/>
          <p:nvPr/>
        </p:nvSpPr>
        <p:spPr>
          <a:xfrm>
            <a:off x="3419872" y="2143581"/>
            <a:ext cx="2088232" cy="1656184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5</a:t>
            </a:r>
            <a:endParaRPr lang="hr-HR" dirty="0"/>
          </a:p>
        </p:txBody>
      </p:sp>
      <p:sp>
        <p:nvSpPr>
          <p:cNvPr id="10" name="Dijagram toka: Postupak 9"/>
          <p:cNvSpPr/>
          <p:nvPr/>
        </p:nvSpPr>
        <p:spPr>
          <a:xfrm>
            <a:off x="5508104" y="2143581"/>
            <a:ext cx="2088232" cy="1656184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6</a:t>
            </a:r>
            <a:endParaRPr lang="hr-HR" dirty="0"/>
          </a:p>
        </p:txBody>
      </p:sp>
      <p:sp>
        <p:nvSpPr>
          <p:cNvPr id="11" name="Dijagram toka: Postupak 10"/>
          <p:cNvSpPr/>
          <p:nvPr/>
        </p:nvSpPr>
        <p:spPr>
          <a:xfrm>
            <a:off x="1331640" y="3799765"/>
            <a:ext cx="2088232" cy="1656184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7</a:t>
            </a:r>
            <a:endParaRPr lang="hr-HR" dirty="0"/>
          </a:p>
        </p:txBody>
      </p:sp>
      <p:sp>
        <p:nvSpPr>
          <p:cNvPr id="12" name="Dijagram toka: Postupak 11"/>
          <p:cNvSpPr/>
          <p:nvPr/>
        </p:nvSpPr>
        <p:spPr>
          <a:xfrm>
            <a:off x="3419872" y="3799765"/>
            <a:ext cx="2088232" cy="1656184"/>
          </a:xfrm>
          <a:prstGeom prst="flowChart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8</a:t>
            </a:r>
            <a:endParaRPr lang="hr-HR" dirty="0"/>
          </a:p>
        </p:txBody>
      </p:sp>
      <p:sp>
        <p:nvSpPr>
          <p:cNvPr id="13" name="Dijagram toka: Postupak 12"/>
          <p:cNvSpPr/>
          <p:nvPr/>
        </p:nvSpPr>
        <p:spPr>
          <a:xfrm>
            <a:off x="5508104" y="3799765"/>
            <a:ext cx="2088232" cy="1656184"/>
          </a:xfrm>
          <a:prstGeom prst="flowChartProcess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9</a:t>
            </a:r>
            <a:endParaRPr lang="hr-HR" dirty="0"/>
          </a:p>
        </p:txBody>
      </p:sp>
      <p:pic>
        <p:nvPicPr>
          <p:cNvPr id="14" name="Picture 3" descr="C:\Users\Valentina\AppData\Local\Microsoft\Windows\Temporary Internet Files\Content.IE5\6462HHGQ\MC900431997[1]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81183"/>
            <a:ext cx="932801" cy="93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kstniOkvir 14"/>
          <p:cNvSpPr txBox="1"/>
          <p:nvPr/>
        </p:nvSpPr>
        <p:spPr>
          <a:xfrm>
            <a:off x="1331640" y="5924417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rgbClr val="FF0000"/>
                </a:solidFill>
                <a:latin typeface="Cooper Black" pitchFamily="18" charset="0"/>
              </a:rPr>
              <a:t>MISAL</a:t>
            </a:r>
            <a:endParaRPr lang="hr-HR" sz="3600" b="1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6" name="Zaobljeni pravokutnik 15"/>
          <p:cNvSpPr/>
          <p:nvPr/>
        </p:nvSpPr>
        <p:spPr>
          <a:xfrm>
            <a:off x="1332174" y="5781183"/>
            <a:ext cx="6264696" cy="790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solidFill>
                  <a:srgbClr val="FFC000"/>
                </a:solidFill>
                <a:latin typeface="Cooper Black" pitchFamily="18" charset="0"/>
              </a:rPr>
              <a:t>ŠTO JE NA SLICI? </a:t>
            </a:r>
          </a:p>
        </p:txBody>
      </p:sp>
    </p:spTree>
    <p:extLst>
      <p:ext uri="{BB962C8B-B14F-4D97-AF65-F5344CB8AC3E}">
        <p14:creationId xmlns:p14="http://schemas.microsoft.com/office/powerpoint/2010/main" val="100016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908720"/>
            <a:ext cx="5832648" cy="4248472"/>
          </a:xfrm>
          <a:prstGeom prst="rect">
            <a:avLst/>
          </a:prstGeom>
        </p:spPr>
      </p:pic>
      <p:sp>
        <p:nvSpPr>
          <p:cNvPr id="5" name="Dijagram toka: Postupak 4"/>
          <p:cNvSpPr/>
          <p:nvPr/>
        </p:nvSpPr>
        <p:spPr>
          <a:xfrm>
            <a:off x="1331640" y="487397"/>
            <a:ext cx="2088232" cy="1656184"/>
          </a:xfrm>
          <a:prstGeom prst="flowChartProcess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6" name="Dijagram toka: Postupak 5"/>
          <p:cNvSpPr/>
          <p:nvPr/>
        </p:nvSpPr>
        <p:spPr>
          <a:xfrm>
            <a:off x="3419872" y="487397"/>
            <a:ext cx="2088232" cy="1656184"/>
          </a:xfrm>
          <a:prstGeom prst="flowChartProcess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</a:t>
            </a:r>
            <a:endParaRPr lang="hr-HR" dirty="0"/>
          </a:p>
        </p:txBody>
      </p:sp>
      <p:sp>
        <p:nvSpPr>
          <p:cNvPr id="7" name="Dijagram toka: Postupak 6"/>
          <p:cNvSpPr/>
          <p:nvPr/>
        </p:nvSpPr>
        <p:spPr>
          <a:xfrm>
            <a:off x="5508104" y="487397"/>
            <a:ext cx="2088232" cy="1656184"/>
          </a:xfrm>
          <a:prstGeom prst="flowChartProcess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3</a:t>
            </a:r>
            <a:endParaRPr lang="hr-HR" dirty="0"/>
          </a:p>
        </p:txBody>
      </p:sp>
      <p:sp>
        <p:nvSpPr>
          <p:cNvPr id="8" name="Dijagram toka: Postupak 7"/>
          <p:cNvSpPr/>
          <p:nvPr/>
        </p:nvSpPr>
        <p:spPr>
          <a:xfrm>
            <a:off x="1331640" y="2143581"/>
            <a:ext cx="2088232" cy="1656184"/>
          </a:xfrm>
          <a:prstGeom prst="flowChartProcess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9" name="Dijagram toka: Postupak 8"/>
          <p:cNvSpPr/>
          <p:nvPr/>
        </p:nvSpPr>
        <p:spPr>
          <a:xfrm>
            <a:off x="3419872" y="2143581"/>
            <a:ext cx="2088232" cy="1656184"/>
          </a:xfrm>
          <a:prstGeom prst="flowChartProcess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</a:t>
            </a:r>
            <a:endParaRPr lang="hr-HR" dirty="0"/>
          </a:p>
        </p:txBody>
      </p:sp>
      <p:sp>
        <p:nvSpPr>
          <p:cNvPr id="10" name="Dijagram toka: Postupak 9"/>
          <p:cNvSpPr/>
          <p:nvPr/>
        </p:nvSpPr>
        <p:spPr>
          <a:xfrm>
            <a:off x="5508104" y="2143581"/>
            <a:ext cx="2088232" cy="1656184"/>
          </a:xfrm>
          <a:prstGeom prst="flowChartProcess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</a:t>
            </a:r>
            <a:endParaRPr lang="hr-HR" dirty="0"/>
          </a:p>
        </p:txBody>
      </p:sp>
      <p:sp>
        <p:nvSpPr>
          <p:cNvPr id="11" name="Dijagram toka: Postupak 10"/>
          <p:cNvSpPr/>
          <p:nvPr/>
        </p:nvSpPr>
        <p:spPr>
          <a:xfrm>
            <a:off x="1331640" y="3799765"/>
            <a:ext cx="2088232" cy="1656184"/>
          </a:xfrm>
          <a:prstGeom prst="flowChartProcess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7</a:t>
            </a:r>
            <a:endParaRPr lang="hr-HR" dirty="0"/>
          </a:p>
        </p:txBody>
      </p:sp>
      <p:sp>
        <p:nvSpPr>
          <p:cNvPr id="12" name="Dijagram toka: Postupak 11"/>
          <p:cNvSpPr/>
          <p:nvPr/>
        </p:nvSpPr>
        <p:spPr>
          <a:xfrm>
            <a:off x="3419872" y="3799765"/>
            <a:ext cx="2088232" cy="1656184"/>
          </a:xfrm>
          <a:prstGeom prst="flowChartProcess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8</a:t>
            </a:r>
            <a:endParaRPr lang="hr-HR" dirty="0"/>
          </a:p>
        </p:txBody>
      </p:sp>
      <p:sp>
        <p:nvSpPr>
          <p:cNvPr id="13" name="Dijagram toka: Postupak 12"/>
          <p:cNvSpPr/>
          <p:nvPr/>
        </p:nvSpPr>
        <p:spPr>
          <a:xfrm>
            <a:off x="5508104" y="3799765"/>
            <a:ext cx="2088232" cy="1656184"/>
          </a:xfrm>
          <a:prstGeom prst="flowChartProcess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9</a:t>
            </a:r>
            <a:endParaRPr lang="hr-HR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1331640" y="5877272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  <a:t>PLITICA / PATENA</a:t>
            </a:r>
            <a:endParaRPr lang="hr-HR" sz="3600" b="1" dirty="0">
              <a:solidFill>
                <a:schemeClr val="accent6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5" name="Zaobljeni pravokutnik 14"/>
          <p:cNvSpPr/>
          <p:nvPr/>
        </p:nvSpPr>
        <p:spPr>
          <a:xfrm>
            <a:off x="1332174" y="5781183"/>
            <a:ext cx="6264696" cy="790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solidFill>
                  <a:srgbClr val="FFC000"/>
                </a:solidFill>
                <a:latin typeface="Cooper Black" pitchFamily="18" charset="0"/>
              </a:rPr>
              <a:t>ŠTO JE NA SLICI? </a:t>
            </a:r>
          </a:p>
        </p:txBody>
      </p:sp>
      <p:pic>
        <p:nvPicPr>
          <p:cNvPr id="16" name="Picture 3" descr="C:\Users\Valentina\AppData\Local\Microsoft\Windows\Temporary Internet Files\Content.IE5\6462HHGQ\MC900431997[1]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81183"/>
            <a:ext cx="932801" cy="93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08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538162"/>
            <a:ext cx="4104456" cy="4916528"/>
          </a:xfrm>
          <a:prstGeom prst="rect">
            <a:avLst/>
          </a:prstGeom>
        </p:spPr>
      </p:pic>
      <p:sp>
        <p:nvSpPr>
          <p:cNvPr id="5" name="Dijagram toka: Postupak 4"/>
          <p:cNvSpPr/>
          <p:nvPr/>
        </p:nvSpPr>
        <p:spPr>
          <a:xfrm>
            <a:off x="1331640" y="487397"/>
            <a:ext cx="2088232" cy="1656184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6" name="Dijagram toka: Postupak 5"/>
          <p:cNvSpPr/>
          <p:nvPr/>
        </p:nvSpPr>
        <p:spPr>
          <a:xfrm>
            <a:off x="3419872" y="486831"/>
            <a:ext cx="2088232" cy="1656184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7" name="Dijagram toka: Postupak 6"/>
          <p:cNvSpPr/>
          <p:nvPr/>
        </p:nvSpPr>
        <p:spPr>
          <a:xfrm>
            <a:off x="5508104" y="486138"/>
            <a:ext cx="2088232" cy="1656184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8" name="Dijagram toka: Postupak 7"/>
          <p:cNvSpPr/>
          <p:nvPr/>
        </p:nvSpPr>
        <p:spPr>
          <a:xfrm>
            <a:off x="1331640" y="2142322"/>
            <a:ext cx="2088232" cy="1656184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9" name="Dijagram toka: Postupak 8"/>
          <p:cNvSpPr/>
          <p:nvPr/>
        </p:nvSpPr>
        <p:spPr>
          <a:xfrm>
            <a:off x="3419872" y="2143581"/>
            <a:ext cx="2088232" cy="1656184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</a:t>
            </a:r>
            <a:endParaRPr lang="hr-HR" dirty="0"/>
          </a:p>
        </p:txBody>
      </p:sp>
      <p:sp>
        <p:nvSpPr>
          <p:cNvPr id="10" name="Dijagram toka: Postupak 9"/>
          <p:cNvSpPr/>
          <p:nvPr/>
        </p:nvSpPr>
        <p:spPr>
          <a:xfrm>
            <a:off x="5508104" y="2143581"/>
            <a:ext cx="2088232" cy="1656184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</a:t>
            </a:r>
            <a:endParaRPr lang="hr-HR" dirty="0"/>
          </a:p>
        </p:txBody>
      </p:sp>
      <p:sp>
        <p:nvSpPr>
          <p:cNvPr id="11" name="Dijagram toka: Postupak 10"/>
          <p:cNvSpPr/>
          <p:nvPr/>
        </p:nvSpPr>
        <p:spPr>
          <a:xfrm>
            <a:off x="1331640" y="3798506"/>
            <a:ext cx="2088232" cy="1656184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7</a:t>
            </a:r>
            <a:endParaRPr lang="hr-HR" dirty="0"/>
          </a:p>
        </p:txBody>
      </p:sp>
      <p:sp>
        <p:nvSpPr>
          <p:cNvPr id="12" name="Dijagram toka: Postupak 11"/>
          <p:cNvSpPr/>
          <p:nvPr/>
        </p:nvSpPr>
        <p:spPr>
          <a:xfrm>
            <a:off x="3419872" y="3798506"/>
            <a:ext cx="2088232" cy="1656184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8</a:t>
            </a:r>
            <a:endParaRPr lang="hr-HR" dirty="0"/>
          </a:p>
        </p:txBody>
      </p:sp>
      <p:sp>
        <p:nvSpPr>
          <p:cNvPr id="13" name="Dijagram toka: Postupak 12"/>
          <p:cNvSpPr/>
          <p:nvPr/>
        </p:nvSpPr>
        <p:spPr>
          <a:xfrm>
            <a:off x="5508104" y="3799765"/>
            <a:ext cx="2088232" cy="1656184"/>
          </a:xfrm>
          <a:prstGeom prst="flowChartProcess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9</a:t>
            </a:r>
            <a:endParaRPr lang="hr-HR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1331640" y="5949280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rgbClr val="FF0000"/>
                </a:solidFill>
                <a:latin typeface="Cooper Black" pitchFamily="18" charset="0"/>
              </a:rPr>
              <a:t>POKAZNICA</a:t>
            </a:r>
            <a:endParaRPr lang="hr-HR" sz="3600" b="1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5" name="Zaobljeni pravokutnik 14"/>
          <p:cNvSpPr/>
          <p:nvPr/>
        </p:nvSpPr>
        <p:spPr>
          <a:xfrm>
            <a:off x="1332174" y="5781183"/>
            <a:ext cx="6264696" cy="790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solidFill>
                  <a:srgbClr val="FFC000"/>
                </a:solidFill>
                <a:latin typeface="Cooper Black" pitchFamily="18" charset="0"/>
              </a:rPr>
              <a:t>ŠTO JE NA SLICI? </a:t>
            </a:r>
          </a:p>
        </p:txBody>
      </p:sp>
      <p:pic>
        <p:nvPicPr>
          <p:cNvPr id="16" name="Picture 3" descr="C:\Users\Valentina\AppData\Local\Microsoft\Windows\Temporary Internet Files\Content.IE5\6462HHGQ\MC900431997[1]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81183"/>
            <a:ext cx="932801" cy="93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98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alentina\AppData\Local\Microsoft\Windows\Temporary Internet Files\Content.IE5\XLVDI8M7\MC9004281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374900"/>
            <a:ext cx="1676400" cy="210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utnik 3"/>
          <p:cNvSpPr/>
          <p:nvPr/>
        </p:nvSpPr>
        <p:spPr>
          <a:xfrm>
            <a:off x="2820527" y="836712"/>
            <a:ext cx="262430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r-H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KRAJ! </a:t>
            </a:r>
            <a:r>
              <a:rPr lang="hr-H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Wingdings" pitchFamily="2" charset="2"/>
              </a:rPr>
              <a:t></a:t>
            </a:r>
            <a:endParaRPr lang="hr-H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374057" y="4781306"/>
            <a:ext cx="7517248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Zadovoljan svojim znanjem?</a:t>
            </a:r>
          </a:p>
          <a:p>
            <a:pPr algn="ctr"/>
            <a:r>
              <a:rPr lang="hr-HR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Ako nisi, pokušaj još jednom ;)</a:t>
            </a:r>
            <a:endParaRPr lang="hr-HR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6323418" y="5920079"/>
            <a:ext cx="2813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3" action="ppaction://hlinksldjump"/>
              </a:rPr>
              <a:t>početak</a:t>
            </a:r>
            <a:endParaRPr lang="hr-H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185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alentina\Pictures\al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742" y="410741"/>
            <a:ext cx="2592287" cy="4477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kstniOkvir 28"/>
          <p:cNvSpPr txBox="1"/>
          <p:nvPr/>
        </p:nvSpPr>
        <p:spPr>
          <a:xfrm>
            <a:off x="176209" y="5312405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dirty="0" smtClean="0">
                <a:solidFill>
                  <a:srgbClr val="3366FF"/>
                </a:solidFill>
                <a:latin typeface="Cooper Black" pitchFamily="18" charset="0"/>
                <a:cs typeface="Aharoni" pitchFamily="2" charset="-79"/>
              </a:rPr>
              <a:t>ALBA</a:t>
            </a:r>
            <a:endParaRPr lang="hr-HR" sz="4400" dirty="0">
              <a:solidFill>
                <a:srgbClr val="3366FF"/>
              </a:solidFill>
              <a:latin typeface="Cooper Black" pitchFamily="18" charset="0"/>
              <a:cs typeface="Aharoni" pitchFamily="2" charset="-79"/>
            </a:endParaRPr>
          </a:p>
        </p:txBody>
      </p:sp>
      <p:sp>
        <p:nvSpPr>
          <p:cNvPr id="1024" name="Zaobljeni pravokutnik 1023"/>
          <p:cNvSpPr/>
          <p:nvPr/>
        </p:nvSpPr>
        <p:spPr>
          <a:xfrm>
            <a:off x="1523565" y="5478142"/>
            <a:ext cx="6264696" cy="769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solidFill>
                  <a:srgbClr val="FFC000"/>
                </a:solidFill>
                <a:latin typeface="Cooper Black" pitchFamily="18" charset="0"/>
              </a:rPr>
              <a:t>ŠTO JE NA SLICI? </a:t>
            </a:r>
            <a:endParaRPr lang="hr-HR" sz="3600" b="1" dirty="0">
              <a:solidFill>
                <a:srgbClr val="FFC000"/>
              </a:solidFill>
              <a:latin typeface="Cooper Black" pitchFamily="18" charset="0"/>
            </a:endParaRPr>
          </a:p>
        </p:txBody>
      </p:sp>
      <p:pic>
        <p:nvPicPr>
          <p:cNvPr id="1027" name="Picture 3" descr="C:\Users\Valentina\AppData\Local\Microsoft\Windows\Temporary Internet Files\Content.IE5\6462HHGQ\MC900431997[1]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81183"/>
            <a:ext cx="932801" cy="93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Dijagram toka: Postupak 34"/>
          <p:cNvSpPr/>
          <p:nvPr/>
        </p:nvSpPr>
        <p:spPr>
          <a:xfrm>
            <a:off x="1523565" y="260648"/>
            <a:ext cx="2088232" cy="16561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36" name="Dijagram toka: Postupak 35"/>
          <p:cNvSpPr/>
          <p:nvPr/>
        </p:nvSpPr>
        <p:spPr>
          <a:xfrm>
            <a:off x="3611797" y="260648"/>
            <a:ext cx="2088232" cy="16561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37" name="Dijagram toka: Postupak 36"/>
          <p:cNvSpPr/>
          <p:nvPr/>
        </p:nvSpPr>
        <p:spPr>
          <a:xfrm>
            <a:off x="5700029" y="260648"/>
            <a:ext cx="2088232" cy="16561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38" name="Dijagram toka: Postupak 37"/>
          <p:cNvSpPr/>
          <p:nvPr/>
        </p:nvSpPr>
        <p:spPr>
          <a:xfrm>
            <a:off x="1523565" y="1916832"/>
            <a:ext cx="2088232" cy="16561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39" name="Dijagram toka: Postupak 38"/>
          <p:cNvSpPr/>
          <p:nvPr/>
        </p:nvSpPr>
        <p:spPr>
          <a:xfrm>
            <a:off x="3611797" y="1916832"/>
            <a:ext cx="2088232" cy="16561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5</a:t>
            </a:r>
            <a:endParaRPr lang="hr-HR" dirty="0"/>
          </a:p>
        </p:txBody>
      </p:sp>
      <p:sp>
        <p:nvSpPr>
          <p:cNvPr id="40" name="Dijagram toka: Postupak 39"/>
          <p:cNvSpPr/>
          <p:nvPr/>
        </p:nvSpPr>
        <p:spPr>
          <a:xfrm>
            <a:off x="5700029" y="1916832"/>
            <a:ext cx="2088232" cy="16561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</a:t>
            </a:r>
            <a:endParaRPr lang="hr-HR" dirty="0"/>
          </a:p>
        </p:txBody>
      </p:sp>
      <p:sp>
        <p:nvSpPr>
          <p:cNvPr id="41" name="Dijagram toka: Postupak 40"/>
          <p:cNvSpPr/>
          <p:nvPr/>
        </p:nvSpPr>
        <p:spPr>
          <a:xfrm>
            <a:off x="1523565" y="3573016"/>
            <a:ext cx="2088232" cy="16561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7</a:t>
            </a:r>
          </a:p>
        </p:txBody>
      </p:sp>
      <p:sp>
        <p:nvSpPr>
          <p:cNvPr id="42" name="Dijagram toka: Postupak 41"/>
          <p:cNvSpPr/>
          <p:nvPr/>
        </p:nvSpPr>
        <p:spPr>
          <a:xfrm>
            <a:off x="3611797" y="3573016"/>
            <a:ext cx="2088232" cy="16561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8</a:t>
            </a:r>
            <a:endParaRPr lang="hr-HR" dirty="0"/>
          </a:p>
        </p:txBody>
      </p:sp>
      <p:sp>
        <p:nvSpPr>
          <p:cNvPr id="43" name="Dijagram toka: Postupak 42"/>
          <p:cNvSpPr/>
          <p:nvPr/>
        </p:nvSpPr>
        <p:spPr>
          <a:xfrm>
            <a:off x="5700029" y="3573016"/>
            <a:ext cx="2088232" cy="16561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9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8170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"/>
                  </p:tgtEl>
                </p:cond>
              </p:nextCondLst>
            </p:seq>
          </p:childTnLst>
        </p:cTn>
      </p:par>
    </p:tnLst>
    <p:bldLst>
      <p:bldP spid="102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60648"/>
            <a:ext cx="4525963" cy="4525963"/>
          </a:xfrm>
        </p:spPr>
      </p:pic>
      <p:sp>
        <p:nvSpPr>
          <p:cNvPr id="6" name="Dijagram toka: Postupak 5"/>
          <p:cNvSpPr/>
          <p:nvPr/>
        </p:nvSpPr>
        <p:spPr>
          <a:xfrm>
            <a:off x="1187624" y="260648"/>
            <a:ext cx="2088232" cy="1656184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7" name="Dijagram toka: Postupak 6"/>
          <p:cNvSpPr/>
          <p:nvPr/>
        </p:nvSpPr>
        <p:spPr>
          <a:xfrm>
            <a:off x="3275856" y="260648"/>
            <a:ext cx="2088232" cy="1656184"/>
          </a:xfrm>
          <a:prstGeom prst="flowChartProcess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8" name="Dijagram toka: Postupak 7"/>
          <p:cNvSpPr/>
          <p:nvPr/>
        </p:nvSpPr>
        <p:spPr>
          <a:xfrm>
            <a:off x="5364088" y="260648"/>
            <a:ext cx="2088232" cy="1656184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9" name="Dijagram toka: Postupak 8"/>
          <p:cNvSpPr/>
          <p:nvPr/>
        </p:nvSpPr>
        <p:spPr>
          <a:xfrm>
            <a:off x="1187624" y="1916832"/>
            <a:ext cx="2088232" cy="1656184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10" name="Dijagram toka: Postupak 9"/>
          <p:cNvSpPr/>
          <p:nvPr/>
        </p:nvSpPr>
        <p:spPr>
          <a:xfrm>
            <a:off x="3275856" y="1916832"/>
            <a:ext cx="2088232" cy="1656184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5</a:t>
            </a:r>
          </a:p>
        </p:txBody>
      </p:sp>
      <p:sp>
        <p:nvSpPr>
          <p:cNvPr id="11" name="Dijagram toka: Postupak 10"/>
          <p:cNvSpPr/>
          <p:nvPr/>
        </p:nvSpPr>
        <p:spPr>
          <a:xfrm>
            <a:off x="5364088" y="1916832"/>
            <a:ext cx="2088232" cy="1656184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</a:t>
            </a:r>
            <a:endParaRPr lang="hr-HR" dirty="0"/>
          </a:p>
        </p:txBody>
      </p:sp>
      <p:sp>
        <p:nvSpPr>
          <p:cNvPr id="12" name="Dijagram toka: Postupak 11"/>
          <p:cNvSpPr/>
          <p:nvPr/>
        </p:nvSpPr>
        <p:spPr>
          <a:xfrm>
            <a:off x="1187624" y="3573016"/>
            <a:ext cx="2088232" cy="1656184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7</a:t>
            </a:r>
            <a:endParaRPr lang="hr-HR" dirty="0"/>
          </a:p>
        </p:txBody>
      </p:sp>
      <p:sp>
        <p:nvSpPr>
          <p:cNvPr id="13" name="Dijagram toka: Postupak 12"/>
          <p:cNvSpPr/>
          <p:nvPr/>
        </p:nvSpPr>
        <p:spPr>
          <a:xfrm>
            <a:off x="3275856" y="3573016"/>
            <a:ext cx="2088232" cy="1656184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8</a:t>
            </a:r>
            <a:endParaRPr lang="hr-HR" dirty="0"/>
          </a:p>
        </p:txBody>
      </p:sp>
      <p:sp>
        <p:nvSpPr>
          <p:cNvPr id="14" name="Dijagram toka: Postupak 13"/>
          <p:cNvSpPr/>
          <p:nvPr/>
        </p:nvSpPr>
        <p:spPr>
          <a:xfrm>
            <a:off x="5364088" y="3573016"/>
            <a:ext cx="2088232" cy="1656184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9</a:t>
            </a:r>
            <a:endParaRPr lang="hr-HR" dirty="0"/>
          </a:p>
        </p:txBody>
      </p:sp>
      <p:sp>
        <p:nvSpPr>
          <p:cNvPr id="15" name="TekstniOkvir 14"/>
          <p:cNvSpPr txBox="1"/>
          <p:nvPr/>
        </p:nvSpPr>
        <p:spPr>
          <a:xfrm>
            <a:off x="1979712" y="5661248"/>
            <a:ext cx="4428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 smtClean="0">
                <a:solidFill>
                  <a:srgbClr val="FF0000"/>
                </a:solidFill>
                <a:latin typeface="Cooper Black" pitchFamily="18" charset="0"/>
              </a:rPr>
              <a:t>MISNICA</a:t>
            </a:r>
            <a:endParaRPr lang="hr-HR" sz="3600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3" name="Zaobljeni pravokutnik 2"/>
          <p:cNvSpPr/>
          <p:nvPr/>
        </p:nvSpPr>
        <p:spPr>
          <a:xfrm>
            <a:off x="1187624" y="5661248"/>
            <a:ext cx="6264696" cy="646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solidFill>
                  <a:srgbClr val="FFC000"/>
                </a:solidFill>
                <a:latin typeface="Cooper Black" pitchFamily="18" charset="0"/>
              </a:rPr>
              <a:t>ŠTO JE NA SLICI? </a:t>
            </a:r>
          </a:p>
        </p:txBody>
      </p:sp>
      <p:pic>
        <p:nvPicPr>
          <p:cNvPr id="16" name="Picture 3" descr="C:\Users\Valentina\AppData\Local\Microsoft\Windows\Temporary Internet Files\Content.IE5\6462HHGQ\MC900431997[1]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81183"/>
            <a:ext cx="932801" cy="93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27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76673"/>
            <a:ext cx="2324350" cy="4176464"/>
          </a:xfrm>
        </p:spPr>
      </p:pic>
      <p:sp>
        <p:nvSpPr>
          <p:cNvPr id="6" name="Dijagram toka: Postupak 5"/>
          <p:cNvSpPr/>
          <p:nvPr/>
        </p:nvSpPr>
        <p:spPr>
          <a:xfrm>
            <a:off x="1187624" y="260648"/>
            <a:ext cx="2088232" cy="1656184"/>
          </a:xfrm>
          <a:prstGeom prst="flowChartProces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7" name="Dijagram toka: Postupak 6"/>
          <p:cNvSpPr/>
          <p:nvPr/>
        </p:nvSpPr>
        <p:spPr>
          <a:xfrm>
            <a:off x="3275856" y="260648"/>
            <a:ext cx="2088232" cy="1656184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8" name="Dijagram toka: Postupak 7"/>
          <p:cNvSpPr/>
          <p:nvPr/>
        </p:nvSpPr>
        <p:spPr>
          <a:xfrm>
            <a:off x="5364088" y="260648"/>
            <a:ext cx="2088232" cy="1656184"/>
          </a:xfrm>
          <a:prstGeom prst="flowChartProcess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3</a:t>
            </a:r>
          </a:p>
        </p:txBody>
      </p:sp>
      <p:sp>
        <p:nvSpPr>
          <p:cNvPr id="9" name="Dijagram toka: Postupak 8"/>
          <p:cNvSpPr/>
          <p:nvPr/>
        </p:nvSpPr>
        <p:spPr>
          <a:xfrm>
            <a:off x="1187624" y="1916832"/>
            <a:ext cx="2088232" cy="1656184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10" name="Dijagram toka: Postupak 9"/>
          <p:cNvSpPr/>
          <p:nvPr/>
        </p:nvSpPr>
        <p:spPr>
          <a:xfrm>
            <a:off x="3275856" y="1916832"/>
            <a:ext cx="2088232" cy="165618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5</a:t>
            </a:r>
          </a:p>
        </p:txBody>
      </p:sp>
      <p:sp>
        <p:nvSpPr>
          <p:cNvPr id="11" name="Dijagram toka: Postupak 10"/>
          <p:cNvSpPr/>
          <p:nvPr/>
        </p:nvSpPr>
        <p:spPr>
          <a:xfrm>
            <a:off x="5364088" y="1916832"/>
            <a:ext cx="2088232" cy="1656184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</a:t>
            </a:r>
            <a:endParaRPr lang="hr-HR" dirty="0"/>
          </a:p>
        </p:txBody>
      </p:sp>
      <p:sp>
        <p:nvSpPr>
          <p:cNvPr id="12" name="Dijagram toka: Postupak 11"/>
          <p:cNvSpPr/>
          <p:nvPr/>
        </p:nvSpPr>
        <p:spPr>
          <a:xfrm>
            <a:off x="1187624" y="3573016"/>
            <a:ext cx="2088232" cy="1656184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7</a:t>
            </a:r>
          </a:p>
        </p:txBody>
      </p:sp>
      <p:sp>
        <p:nvSpPr>
          <p:cNvPr id="13" name="Dijagram toka: Postupak 12"/>
          <p:cNvSpPr/>
          <p:nvPr/>
        </p:nvSpPr>
        <p:spPr>
          <a:xfrm>
            <a:off x="3275856" y="3573016"/>
            <a:ext cx="2088232" cy="1656184"/>
          </a:xfrm>
          <a:prstGeom prst="flowChart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8</a:t>
            </a:r>
          </a:p>
        </p:txBody>
      </p:sp>
      <p:sp>
        <p:nvSpPr>
          <p:cNvPr id="14" name="Dijagram toka: Postupak 13"/>
          <p:cNvSpPr/>
          <p:nvPr/>
        </p:nvSpPr>
        <p:spPr>
          <a:xfrm>
            <a:off x="5364088" y="3573016"/>
            <a:ext cx="2088232" cy="1656184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9</a:t>
            </a:r>
          </a:p>
        </p:txBody>
      </p:sp>
      <p:sp>
        <p:nvSpPr>
          <p:cNvPr id="15" name="TekstniOkvir 14"/>
          <p:cNvSpPr txBox="1"/>
          <p:nvPr/>
        </p:nvSpPr>
        <p:spPr>
          <a:xfrm>
            <a:off x="1475656" y="5733256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 smtClean="0">
                <a:solidFill>
                  <a:srgbClr val="FF0000"/>
                </a:solidFill>
                <a:latin typeface="Cooper Black" pitchFamily="18" charset="0"/>
              </a:rPr>
              <a:t>ŠTOLA</a:t>
            </a:r>
            <a:endParaRPr lang="hr-HR" sz="3600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6" name="Zaobljeni pravokutnik 15"/>
          <p:cNvSpPr/>
          <p:nvPr/>
        </p:nvSpPr>
        <p:spPr>
          <a:xfrm>
            <a:off x="1187624" y="5733256"/>
            <a:ext cx="6264696" cy="646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solidFill>
                  <a:srgbClr val="FFC000"/>
                </a:solidFill>
                <a:latin typeface="Cooper Black" pitchFamily="18" charset="0"/>
              </a:rPr>
              <a:t>ŠTO JE NA SLICI? </a:t>
            </a:r>
          </a:p>
        </p:txBody>
      </p:sp>
      <p:pic>
        <p:nvPicPr>
          <p:cNvPr id="17" name="Picture 3" descr="C:\Users\Valentina\AppData\Local\Microsoft\Windows\Temporary Internet Files\Content.IE5\6462HHGQ\MC900431997[1]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81183"/>
            <a:ext cx="932801" cy="93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25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04664"/>
            <a:ext cx="3100344" cy="4464496"/>
          </a:xfrm>
        </p:spPr>
      </p:pic>
      <p:sp>
        <p:nvSpPr>
          <p:cNvPr id="5" name="Dijagram toka: Postupak 4"/>
          <p:cNvSpPr/>
          <p:nvPr/>
        </p:nvSpPr>
        <p:spPr>
          <a:xfrm>
            <a:off x="1187624" y="260648"/>
            <a:ext cx="2088232" cy="165618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6" name="Dijagram toka: Postupak 5"/>
          <p:cNvSpPr/>
          <p:nvPr/>
        </p:nvSpPr>
        <p:spPr>
          <a:xfrm>
            <a:off x="3275856" y="260648"/>
            <a:ext cx="2088232" cy="1656184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</a:t>
            </a:r>
          </a:p>
        </p:txBody>
      </p:sp>
      <p:sp>
        <p:nvSpPr>
          <p:cNvPr id="7" name="Dijagram toka: Postupak 6"/>
          <p:cNvSpPr/>
          <p:nvPr/>
        </p:nvSpPr>
        <p:spPr>
          <a:xfrm>
            <a:off x="5364088" y="260648"/>
            <a:ext cx="2088232" cy="1656184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3</a:t>
            </a:r>
          </a:p>
        </p:txBody>
      </p:sp>
      <p:sp>
        <p:nvSpPr>
          <p:cNvPr id="8" name="Dijagram toka: Postupak 7"/>
          <p:cNvSpPr/>
          <p:nvPr/>
        </p:nvSpPr>
        <p:spPr>
          <a:xfrm>
            <a:off x="1187624" y="1916832"/>
            <a:ext cx="2088232" cy="1656184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4</a:t>
            </a:r>
          </a:p>
        </p:txBody>
      </p:sp>
      <p:sp>
        <p:nvSpPr>
          <p:cNvPr id="9" name="Dijagram toka: Postupak 8"/>
          <p:cNvSpPr/>
          <p:nvPr/>
        </p:nvSpPr>
        <p:spPr>
          <a:xfrm>
            <a:off x="3275856" y="1916832"/>
            <a:ext cx="2088232" cy="1656184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5</a:t>
            </a:r>
          </a:p>
        </p:txBody>
      </p:sp>
      <p:sp>
        <p:nvSpPr>
          <p:cNvPr id="10" name="Dijagram toka: Postupak 9"/>
          <p:cNvSpPr/>
          <p:nvPr/>
        </p:nvSpPr>
        <p:spPr>
          <a:xfrm>
            <a:off x="5364088" y="1916832"/>
            <a:ext cx="2088232" cy="1656184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6</a:t>
            </a:r>
          </a:p>
        </p:txBody>
      </p:sp>
      <p:sp>
        <p:nvSpPr>
          <p:cNvPr id="11" name="Dijagram toka: Postupak 10"/>
          <p:cNvSpPr/>
          <p:nvPr/>
        </p:nvSpPr>
        <p:spPr>
          <a:xfrm>
            <a:off x="1187624" y="3573016"/>
            <a:ext cx="2088232" cy="1656184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7</a:t>
            </a:r>
            <a:endParaRPr lang="hr-HR" dirty="0"/>
          </a:p>
        </p:txBody>
      </p:sp>
      <p:sp>
        <p:nvSpPr>
          <p:cNvPr id="12" name="Dijagram toka: Postupak 11"/>
          <p:cNvSpPr/>
          <p:nvPr/>
        </p:nvSpPr>
        <p:spPr>
          <a:xfrm>
            <a:off x="3275856" y="3573016"/>
            <a:ext cx="2088232" cy="1656184"/>
          </a:xfrm>
          <a:prstGeom prst="flowChartProces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8</a:t>
            </a:r>
            <a:endParaRPr lang="hr-HR" dirty="0"/>
          </a:p>
        </p:txBody>
      </p:sp>
      <p:sp>
        <p:nvSpPr>
          <p:cNvPr id="13" name="Dijagram toka: Postupak 12"/>
          <p:cNvSpPr/>
          <p:nvPr/>
        </p:nvSpPr>
        <p:spPr>
          <a:xfrm>
            <a:off x="5364088" y="3573016"/>
            <a:ext cx="2088232" cy="165618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9</a:t>
            </a:r>
            <a:endParaRPr lang="hr-HR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1187624" y="5589240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rgbClr val="002060"/>
                </a:solidFill>
                <a:latin typeface="Cooper Black" pitchFamily="18" charset="0"/>
              </a:rPr>
              <a:t>MITRA</a:t>
            </a:r>
            <a:endParaRPr lang="hr-HR" sz="3600" b="1" dirty="0">
              <a:solidFill>
                <a:srgbClr val="002060"/>
              </a:solidFill>
              <a:latin typeface="Cooper Black" pitchFamily="18" charset="0"/>
            </a:endParaRPr>
          </a:p>
        </p:txBody>
      </p:sp>
      <p:sp>
        <p:nvSpPr>
          <p:cNvPr id="15" name="Zaobljeni pravokutnik 14"/>
          <p:cNvSpPr/>
          <p:nvPr/>
        </p:nvSpPr>
        <p:spPr>
          <a:xfrm>
            <a:off x="1187624" y="5733256"/>
            <a:ext cx="6264696" cy="646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solidFill>
                  <a:srgbClr val="FFC000"/>
                </a:solidFill>
                <a:latin typeface="Cooper Black" pitchFamily="18" charset="0"/>
              </a:rPr>
              <a:t>ŠTO JE NA SLICI? </a:t>
            </a:r>
          </a:p>
        </p:txBody>
      </p:sp>
      <p:pic>
        <p:nvPicPr>
          <p:cNvPr id="16" name="Picture 3" descr="C:\Users\Valentina\AppData\Local\Microsoft\Windows\Temporary Internet Files\Content.IE5\6462HHGQ\MC900431997[1]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81183"/>
            <a:ext cx="932801" cy="93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02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908720"/>
            <a:ext cx="5011920" cy="4248472"/>
          </a:xfrm>
          <a:prstGeom prst="rect">
            <a:avLst/>
          </a:prstGeom>
        </p:spPr>
      </p:pic>
      <p:sp>
        <p:nvSpPr>
          <p:cNvPr id="5" name="Dijagram toka: Postupak 4"/>
          <p:cNvSpPr/>
          <p:nvPr/>
        </p:nvSpPr>
        <p:spPr>
          <a:xfrm>
            <a:off x="1187624" y="260648"/>
            <a:ext cx="2088232" cy="1656184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6" name="Dijagram toka: Postupak 5"/>
          <p:cNvSpPr/>
          <p:nvPr/>
        </p:nvSpPr>
        <p:spPr>
          <a:xfrm>
            <a:off x="3275856" y="260648"/>
            <a:ext cx="2088232" cy="1656184"/>
          </a:xfrm>
          <a:prstGeom prst="flowChart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</a:t>
            </a:r>
          </a:p>
        </p:txBody>
      </p:sp>
      <p:sp>
        <p:nvSpPr>
          <p:cNvPr id="7" name="Dijagram toka: Postupak 6"/>
          <p:cNvSpPr/>
          <p:nvPr/>
        </p:nvSpPr>
        <p:spPr>
          <a:xfrm>
            <a:off x="5364088" y="260648"/>
            <a:ext cx="2088232" cy="1656184"/>
          </a:xfrm>
          <a:prstGeom prst="flowChartProcess">
            <a:avLst/>
          </a:prstGeom>
          <a:solidFill>
            <a:srgbClr val="E446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3</a:t>
            </a:r>
          </a:p>
        </p:txBody>
      </p:sp>
      <p:sp>
        <p:nvSpPr>
          <p:cNvPr id="8" name="Dijagram toka: Postupak 7"/>
          <p:cNvSpPr/>
          <p:nvPr/>
        </p:nvSpPr>
        <p:spPr>
          <a:xfrm>
            <a:off x="1187624" y="1916832"/>
            <a:ext cx="2088232" cy="1656184"/>
          </a:xfrm>
          <a:prstGeom prst="flowChartProcess">
            <a:avLst/>
          </a:prstGeom>
          <a:solidFill>
            <a:srgbClr val="FA43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4</a:t>
            </a:r>
          </a:p>
        </p:txBody>
      </p:sp>
      <p:sp>
        <p:nvSpPr>
          <p:cNvPr id="9" name="Dijagram toka: Postupak 8"/>
          <p:cNvSpPr/>
          <p:nvPr/>
        </p:nvSpPr>
        <p:spPr>
          <a:xfrm>
            <a:off x="3275856" y="1916832"/>
            <a:ext cx="2088232" cy="1656184"/>
          </a:xfrm>
          <a:prstGeom prst="flowChartProcess">
            <a:avLst/>
          </a:prstGeom>
          <a:solidFill>
            <a:srgbClr val="A37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5</a:t>
            </a:r>
          </a:p>
        </p:txBody>
      </p:sp>
      <p:sp>
        <p:nvSpPr>
          <p:cNvPr id="10" name="Dijagram toka: Postupak 9"/>
          <p:cNvSpPr/>
          <p:nvPr/>
        </p:nvSpPr>
        <p:spPr>
          <a:xfrm>
            <a:off x="5364088" y="1916832"/>
            <a:ext cx="2088232" cy="1656184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6</a:t>
            </a:r>
          </a:p>
        </p:txBody>
      </p:sp>
      <p:sp>
        <p:nvSpPr>
          <p:cNvPr id="11" name="Dijagram toka: Postupak 10"/>
          <p:cNvSpPr/>
          <p:nvPr/>
        </p:nvSpPr>
        <p:spPr>
          <a:xfrm>
            <a:off x="1187624" y="3573016"/>
            <a:ext cx="2088232" cy="1656184"/>
          </a:xfrm>
          <a:prstGeom prst="flowChart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7</a:t>
            </a:r>
          </a:p>
        </p:txBody>
      </p:sp>
      <p:sp>
        <p:nvSpPr>
          <p:cNvPr id="12" name="Dijagram toka: Postupak 11"/>
          <p:cNvSpPr/>
          <p:nvPr/>
        </p:nvSpPr>
        <p:spPr>
          <a:xfrm>
            <a:off x="3275856" y="3573016"/>
            <a:ext cx="2088232" cy="1656184"/>
          </a:xfrm>
          <a:prstGeom prst="flowChartProcess">
            <a:avLst/>
          </a:prstGeom>
          <a:solidFill>
            <a:srgbClr val="7750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8</a:t>
            </a:r>
          </a:p>
        </p:txBody>
      </p:sp>
      <p:sp>
        <p:nvSpPr>
          <p:cNvPr id="13" name="Dijagram toka: Postupak 12"/>
          <p:cNvSpPr/>
          <p:nvPr/>
        </p:nvSpPr>
        <p:spPr>
          <a:xfrm>
            <a:off x="5364088" y="3573016"/>
            <a:ext cx="2088232" cy="1656184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9</a:t>
            </a:r>
          </a:p>
        </p:txBody>
      </p:sp>
      <p:sp>
        <p:nvSpPr>
          <p:cNvPr id="14" name="TekstniOkvir 13"/>
          <p:cNvSpPr txBox="1"/>
          <p:nvPr/>
        </p:nvSpPr>
        <p:spPr>
          <a:xfrm>
            <a:off x="1187624" y="5589240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chemeClr val="accent2">
                    <a:lumMod val="75000"/>
                  </a:schemeClr>
                </a:solidFill>
                <a:latin typeface="Cooper Black" pitchFamily="18" charset="0"/>
              </a:rPr>
              <a:t>PASTIRSKI ŠTAP</a:t>
            </a:r>
            <a:endParaRPr lang="hr-HR" sz="3600" b="1" dirty="0">
              <a:solidFill>
                <a:schemeClr val="accent2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5" name="Zaobljeni pravokutnik 14"/>
          <p:cNvSpPr/>
          <p:nvPr/>
        </p:nvSpPr>
        <p:spPr>
          <a:xfrm>
            <a:off x="1187624" y="5589241"/>
            <a:ext cx="6264696" cy="790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solidFill>
                  <a:srgbClr val="FFC000"/>
                </a:solidFill>
                <a:latin typeface="Cooper Black" pitchFamily="18" charset="0"/>
              </a:rPr>
              <a:t>ŠTO JE NA SLICI? </a:t>
            </a:r>
          </a:p>
        </p:txBody>
      </p:sp>
      <p:pic>
        <p:nvPicPr>
          <p:cNvPr id="16" name="Picture 3" descr="C:\Users\Valentina\AppData\Local\Microsoft\Windows\Temporary Internet Files\Content.IE5\6462HHGQ\MC900431997[1]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81183"/>
            <a:ext cx="932801" cy="93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67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692696"/>
            <a:ext cx="6192688" cy="4134991"/>
          </a:xfrm>
        </p:spPr>
      </p:pic>
      <p:sp>
        <p:nvSpPr>
          <p:cNvPr id="5" name="Dijagram toka: Postupak 4"/>
          <p:cNvSpPr/>
          <p:nvPr/>
        </p:nvSpPr>
        <p:spPr>
          <a:xfrm>
            <a:off x="1403648" y="260648"/>
            <a:ext cx="2088232" cy="1656184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6" name="Dijagram toka: Postupak 5"/>
          <p:cNvSpPr/>
          <p:nvPr/>
        </p:nvSpPr>
        <p:spPr>
          <a:xfrm>
            <a:off x="3491880" y="260648"/>
            <a:ext cx="2088232" cy="1656184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</a:t>
            </a:r>
            <a:endParaRPr lang="hr-HR" dirty="0"/>
          </a:p>
        </p:txBody>
      </p:sp>
      <p:sp>
        <p:nvSpPr>
          <p:cNvPr id="7" name="Dijagram toka: Postupak 6"/>
          <p:cNvSpPr/>
          <p:nvPr/>
        </p:nvSpPr>
        <p:spPr>
          <a:xfrm>
            <a:off x="5580112" y="268733"/>
            <a:ext cx="2088232" cy="1656184"/>
          </a:xfrm>
          <a:prstGeom prst="flowChart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8" name="Dijagram toka: Postupak 7"/>
          <p:cNvSpPr/>
          <p:nvPr/>
        </p:nvSpPr>
        <p:spPr>
          <a:xfrm>
            <a:off x="1403648" y="1924917"/>
            <a:ext cx="2088232" cy="1656184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4</a:t>
            </a:r>
            <a:endParaRPr lang="hr-HR" dirty="0"/>
          </a:p>
        </p:txBody>
      </p:sp>
      <p:sp>
        <p:nvSpPr>
          <p:cNvPr id="9" name="Dijagram toka: Postupak 8"/>
          <p:cNvSpPr/>
          <p:nvPr/>
        </p:nvSpPr>
        <p:spPr>
          <a:xfrm>
            <a:off x="3491880" y="1924917"/>
            <a:ext cx="2088232" cy="1656184"/>
          </a:xfrm>
          <a:prstGeom prst="flowChartProcess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5</a:t>
            </a:r>
            <a:endParaRPr lang="hr-HR" dirty="0"/>
          </a:p>
        </p:txBody>
      </p:sp>
      <p:sp>
        <p:nvSpPr>
          <p:cNvPr id="10" name="Dijagram toka: Postupak 9"/>
          <p:cNvSpPr/>
          <p:nvPr/>
        </p:nvSpPr>
        <p:spPr>
          <a:xfrm>
            <a:off x="5580112" y="1924917"/>
            <a:ext cx="2088232" cy="1656184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6</a:t>
            </a:r>
            <a:endParaRPr lang="hr-HR" dirty="0"/>
          </a:p>
        </p:txBody>
      </p:sp>
      <p:sp>
        <p:nvSpPr>
          <p:cNvPr id="11" name="Dijagram toka: Postupak 10"/>
          <p:cNvSpPr/>
          <p:nvPr/>
        </p:nvSpPr>
        <p:spPr>
          <a:xfrm>
            <a:off x="1403648" y="3581101"/>
            <a:ext cx="2088232" cy="1656184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7</a:t>
            </a:r>
            <a:endParaRPr lang="hr-HR" dirty="0"/>
          </a:p>
        </p:txBody>
      </p:sp>
      <p:sp>
        <p:nvSpPr>
          <p:cNvPr id="12" name="Dijagram toka: Postupak 11"/>
          <p:cNvSpPr/>
          <p:nvPr/>
        </p:nvSpPr>
        <p:spPr>
          <a:xfrm>
            <a:off x="3491880" y="3581101"/>
            <a:ext cx="2088232" cy="1656184"/>
          </a:xfrm>
          <a:prstGeom prst="flowChart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8</a:t>
            </a:r>
            <a:endParaRPr lang="hr-HR" dirty="0"/>
          </a:p>
        </p:txBody>
      </p:sp>
      <p:sp>
        <p:nvSpPr>
          <p:cNvPr id="13" name="Dijagram toka: Postupak 12"/>
          <p:cNvSpPr/>
          <p:nvPr/>
        </p:nvSpPr>
        <p:spPr>
          <a:xfrm>
            <a:off x="5580112" y="3581101"/>
            <a:ext cx="2088232" cy="1656184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9</a:t>
            </a:r>
            <a:endParaRPr lang="hr-HR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1403648" y="5661248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chemeClr val="accent2">
                    <a:lumMod val="75000"/>
                  </a:schemeClr>
                </a:solidFill>
                <a:latin typeface="Cooper Black" pitchFamily="18" charset="0"/>
              </a:rPr>
              <a:t>OLTAR</a:t>
            </a:r>
            <a:endParaRPr lang="hr-HR" sz="3600" b="1" dirty="0">
              <a:solidFill>
                <a:schemeClr val="accent2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15" name="Zaobljeni pravokutnik 14"/>
          <p:cNvSpPr/>
          <p:nvPr/>
        </p:nvSpPr>
        <p:spPr>
          <a:xfrm>
            <a:off x="1403648" y="5588491"/>
            <a:ext cx="6264696" cy="790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solidFill>
                  <a:srgbClr val="FFC000"/>
                </a:solidFill>
                <a:latin typeface="Cooper Black" pitchFamily="18" charset="0"/>
              </a:rPr>
              <a:t>ŠTO JE NA SLICI? </a:t>
            </a:r>
          </a:p>
        </p:txBody>
      </p:sp>
      <p:pic>
        <p:nvPicPr>
          <p:cNvPr id="16" name="Picture 3" descr="C:\Users\Valentina\AppData\Local\Microsoft\Windows\Temporary Internet Files\Content.IE5\6462HHGQ\MC900431997[1]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81183"/>
            <a:ext cx="932801" cy="93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32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5" y="548681"/>
            <a:ext cx="4483661" cy="4896544"/>
          </a:xfrm>
          <a:prstGeom prst="rect">
            <a:avLst/>
          </a:prstGeom>
        </p:spPr>
      </p:pic>
      <p:sp>
        <p:nvSpPr>
          <p:cNvPr id="5" name="Dijagram toka: Postupak 4"/>
          <p:cNvSpPr/>
          <p:nvPr/>
        </p:nvSpPr>
        <p:spPr>
          <a:xfrm>
            <a:off x="1115617" y="476672"/>
            <a:ext cx="2088232" cy="1656184"/>
          </a:xfrm>
          <a:prstGeom prst="flowChartProcess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6" name="Dijagram toka: Postupak 5"/>
          <p:cNvSpPr/>
          <p:nvPr/>
        </p:nvSpPr>
        <p:spPr>
          <a:xfrm>
            <a:off x="3203849" y="476672"/>
            <a:ext cx="2088232" cy="1656184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</a:t>
            </a:r>
            <a:endParaRPr lang="hr-HR" dirty="0"/>
          </a:p>
        </p:txBody>
      </p:sp>
      <p:sp>
        <p:nvSpPr>
          <p:cNvPr id="7" name="Dijagram toka: Postupak 6"/>
          <p:cNvSpPr/>
          <p:nvPr/>
        </p:nvSpPr>
        <p:spPr>
          <a:xfrm>
            <a:off x="5292081" y="476672"/>
            <a:ext cx="2088232" cy="1656184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8" name="Dijagram toka: Postupak 7"/>
          <p:cNvSpPr/>
          <p:nvPr/>
        </p:nvSpPr>
        <p:spPr>
          <a:xfrm>
            <a:off x="1115617" y="2132856"/>
            <a:ext cx="2088232" cy="165618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9" name="Dijagram toka: Postupak 8"/>
          <p:cNvSpPr/>
          <p:nvPr/>
        </p:nvSpPr>
        <p:spPr>
          <a:xfrm>
            <a:off x="3203849" y="2132856"/>
            <a:ext cx="2088232" cy="1656184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5</a:t>
            </a:r>
            <a:endParaRPr lang="hr-HR" dirty="0"/>
          </a:p>
        </p:txBody>
      </p:sp>
      <p:sp>
        <p:nvSpPr>
          <p:cNvPr id="10" name="Dijagram toka: Postupak 9"/>
          <p:cNvSpPr/>
          <p:nvPr/>
        </p:nvSpPr>
        <p:spPr>
          <a:xfrm>
            <a:off x="5292081" y="2132856"/>
            <a:ext cx="2088232" cy="1656184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</a:t>
            </a:r>
            <a:endParaRPr lang="hr-HR" dirty="0"/>
          </a:p>
        </p:txBody>
      </p:sp>
      <p:sp>
        <p:nvSpPr>
          <p:cNvPr id="11" name="Dijagram toka: Postupak 10"/>
          <p:cNvSpPr/>
          <p:nvPr/>
        </p:nvSpPr>
        <p:spPr>
          <a:xfrm>
            <a:off x="1115617" y="3789041"/>
            <a:ext cx="2088232" cy="1656184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7</a:t>
            </a:r>
            <a:endParaRPr lang="hr-HR" dirty="0"/>
          </a:p>
        </p:txBody>
      </p:sp>
      <p:sp>
        <p:nvSpPr>
          <p:cNvPr id="12" name="Dijagram toka: Postupak 11"/>
          <p:cNvSpPr/>
          <p:nvPr/>
        </p:nvSpPr>
        <p:spPr>
          <a:xfrm>
            <a:off x="3203849" y="3789041"/>
            <a:ext cx="2088232" cy="1656184"/>
          </a:xfrm>
          <a:prstGeom prst="flowChartProces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8</a:t>
            </a:r>
            <a:endParaRPr lang="hr-HR" dirty="0"/>
          </a:p>
        </p:txBody>
      </p:sp>
      <p:sp>
        <p:nvSpPr>
          <p:cNvPr id="13" name="Dijagram toka: Postupak 12"/>
          <p:cNvSpPr/>
          <p:nvPr/>
        </p:nvSpPr>
        <p:spPr>
          <a:xfrm>
            <a:off x="5292081" y="3789041"/>
            <a:ext cx="2088232" cy="1656184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9</a:t>
            </a:r>
            <a:endParaRPr lang="hr-HR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1115617" y="5805264"/>
            <a:ext cx="6336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rgbClr val="002060"/>
                </a:solidFill>
                <a:latin typeface="Cooper Black" pitchFamily="18" charset="0"/>
              </a:rPr>
              <a:t>ISPOVJEDAONICA</a:t>
            </a:r>
            <a:endParaRPr lang="hr-HR" sz="3600" b="1" dirty="0">
              <a:solidFill>
                <a:srgbClr val="002060"/>
              </a:solidFill>
              <a:latin typeface="Cooper Black" pitchFamily="18" charset="0"/>
            </a:endParaRPr>
          </a:p>
        </p:txBody>
      </p:sp>
      <p:sp>
        <p:nvSpPr>
          <p:cNvPr id="15" name="Zaobljeni pravokutnik 14"/>
          <p:cNvSpPr/>
          <p:nvPr/>
        </p:nvSpPr>
        <p:spPr>
          <a:xfrm>
            <a:off x="1115617" y="5661249"/>
            <a:ext cx="6264696" cy="790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solidFill>
                  <a:srgbClr val="FFC000"/>
                </a:solidFill>
                <a:latin typeface="Cooper Black" pitchFamily="18" charset="0"/>
              </a:rPr>
              <a:t>ŠTO JE NA SLICI? </a:t>
            </a:r>
          </a:p>
        </p:txBody>
      </p:sp>
      <p:pic>
        <p:nvPicPr>
          <p:cNvPr id="16" name="Picture 3" descr="C:\Users\Valentina\AppData\Local\Microsoft\Windows\Temporary Internet Files\Content.IE5\6462HHGQ\MC900431997[1]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81183"/>
            <a:ext cx="932801" cy="93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57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92696"/>
            <a:ext cx="4032448" cy="4903682"/>
          </a:xfrm>
          <a:prstGeom prst="rect">
            <a:avLst/>
          </a:prstGeom>
        </p:spPr>
      </p:pic>
      <p:sp>
        <p:nvSpPr>
          <p:cNvPr id="5" name="Dijagram toka: Postupak 4"/>
          <p:cNvSpPr/>
          <p:nvPr/>
        </p:nvSpPr>
        <p:spPr>
          <a:xfrm>
            <a:off x="1331640" y="627826"/>
            <a:ext cx="2088232" cy="1656184"/>
          </a:xfrm>
          <a:prstGeom prst="flowChartProces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6" name="Dijagram toka: Postupak 5"/>
          <p:cNvSpPr/>
          <p:nvPr/>
        </p:nvSpPr>
        <p:spPr>
          <a:xfrm>
            <a:off x="3419872" y="627826"/>
            <a:ext cx="2088232" cy="1656184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2</a:t>
            </a:r>
            <a:endParaRPr lang="hr-HR" dirty="0"/>
          </a:p>
        </p:txBody>
      </p:sp>
      <p:sp>
        <p:nvSpPr>
          <p:cNvPr id="7" name="Dijagram toka: Postupak 6"/>
          <p:cNvSpPr/>
          <p:nvPr/>
        </p:nvSpPr>
        <p:spPr>
          <a:xfrm>
            <a:off x="5508104" y="627826"/>
            <a:ext cx="2088232" cy="1656184"/>
          </a:xfrm>
          <a:prstGeom prst="flowChart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3</a:t>
            </a:r>
            <a:endParaRPr lang="hr-HR" dirty="0"/>
          </a:p>
        </p:txBody>
      </p:sp>
      <p:sp>
        <p:nvSpPr>
          <p:cNvPr id="8" name="Dijagram toka: Postupak 7"/>
          <p:cNvSpPr/>
          <p:nvPr/>
        </p:nvSpPr>
        <p:spPr>
          <a:xfrm>
            <a:off x="1331640" y="2284010"/>
            <a:ext cx="2088232" cy="165618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9" name="Dijagram toka: Postupak 8"/>
          <p:cNvSpPr/>
          <p:nvPr/>
        </p:nvSpPr>
        <p:spPr>
          <a:xfrm>
            <a:off x="3419872" y="2284010"/>
            <a:ext cx="2088232" cy="1656184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5</a:t>
            </a:r>
            <a:endParaRPr lang="hr-HR" dirty="0"/>
          </a:p>
        </p:txBody>
      </p:sp>
      <p:sp>
        <p:nvSpPr>
          <p:cNvPr id="10" name="Dijagram toka: Postupak 9"/>
          <p:cNvSpPr/>
          <p:nvPr/>
        </p:nvSpPr>
        <p:spPr>
          <a:xfrm>
            <a:off x="5508104" y="2284010"/>
            <a:ext cx="2088232" cy="1656184"/>
          </a:xfrm>
          <a:prstGeom prst="flowChartProces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</a:t>
            </a:r>
            <a:endParaRPr lang="hr-HR" dirty="0"/>
          </a:p>
        </p:txBody>
      </p:sp>
      <p:sp>
        <p:nvSpPr>
          <p:cNvPr id="11" name="Dijagram toka: Postupak 10"/>
          <p:cNvSpPr/>
          <p:nvPr/>
        </p:nvSpPr>
        <p:spPr>
          <a:xfrm>
            <a:off x="1331640" y="3940194"/>
            <a:ext cx="2088232" cy="1656184"/>
          </a:xfrm>
          <a:prstGeom prst="flowChartProcess">
            <a:avLst/>
          </a:prstGeom>
          <a:solidFill>
            <a:srgbClr val="E446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7</a:t>
            </a:r>
            <a:endParaRPr lang="hr-HR" dirty="0"/>
          </a:p>
        </p:txBody>
      </p:sp>
      <p:sp>
        <p:nvSpPr>
          <p:cNvPr id="12" name="Dijagram toka: Postupak 11"/>
          <p:cNvSpPr/>
          <p:nvPr/>
        </p:nvSpPr>
        <p:spPr>
          <a:xfrm>
            <a:off x="3419872" y="3940194"/>
            <a:ext cx="2088232" cy="1656184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8</a:t>
            </a:r>
            <a:endParaRPr lang="hr-HR" dirty="0"/>
          </a:p>
        </p:txBody>
      </p:sp>
      <p:sp>
        <p:nvSpPr>
          <p:cNvPr id="13" name="Dijagram toka: Postupak 12"/>
          <p:cNvSpPr/>
          <p:nvPr/>
        </p:nvSpPr>
        <p:spPr>
          <a:xfrm>
            <a:off x="5508104" y="3940194"/>
            <a:ext cx="2088232" cy="1656184"/>
          </a:xfrm>
          <a:prstGeom prst="flowChartProcess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9</a:t>
            </a:r>
            <a:endParaRPr lang="hr-HR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1331640" y="5949280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latin typeface="Cooper Black" pitchFamily="18" charset="0"/>
              </a:rPr>
              <a:t>KRSTIONICA</a:t>
            </a:r>
            <a:endParaRPr lang="hr-HR" sz="3600" b="1" dirty="0">
              <a:latin typeface="Cooper Black" pitchFamily="18" charset="0"/>
            </a:endParaRPr>
          </a:p>
        </p:txBody>
      </p:sp>
      <p:sp>
        <p:nvSpPr>
          <p:cNvPr id="15" name="Zaobljeni pravokutnik 14"/>
          <p:cNvSpPr/>
          <p:nvPr/>
        </p:nvSpPr>
        <p:spPr>
          <a:xfrm>
            <a:off x="1331640" y="5877272"/>
            <a:ext cx="6264696" cy="790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>
                <a:solidFill>
                  <a:srgbClr val="FFC000"/>
                </a:solidFill>
                <a:latin typeface="Cooper Black" pitchFamily="18" charset="0"/>
              </a:rPr>
              <a:t>ŠTO JE NA SLICI? </a:t>
            </a:r>
          </a:p>
        </p:txBody>
      </p:sp>
      <p:pic>
        <p:nvPicPr>
          <p:cNvPr id="16" name="Picture 3" descr="C:\Users\Valentina\AppData\Local\Microsoft\Windows\Temporary Internet Files\Content.IE5\6462HHGQ\MC900431997[1]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81183"/>
            <a:ext cx="932801" cy="93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14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laž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250</Words>
  <Application>Microsoft Office PowerPoint</Application>
  <PresentationFormat>Prikaz na zaslonu (4:3)</PresentationFormat>
  <Paragraphs>171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Tema sustava Office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Valentina</dc:creator>
  <cp:lastModifiedBy>Valentina</cp:lastModifiedBy>
  <cp:revision>24</cp:revision>
  <dcterms:created xsi:type="dcterms:W3CDTF">2013-04-08T17:43:08Z</dcterms:created>
  <dcterms:modified xsi:type="dcterms:W3CDTF">2013-04-09T12:16:51Z</dcterms:modified>
</cp:coreProperties>
</file>