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x-non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A55998-E9D8-4161-A1D9-7790240808D3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569D-472F-432F-9667-39FA237079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108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5763-7C3F-4B3F-9B27-DE9BCEA84B2B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05B6-DEF7-4BEF-A982-330B044660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814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D5F9-EA14-4910-81E3-B8D932B1C0EE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E02B-2567-431B-896E-C85A0E309B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15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D927-420D-407F-8F53-582582EC56EF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CE86-079D-46AF-B80C-421A197687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748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086221-B404-4D7C-97AD-9F51A6437540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1B36-8CA2-4BE8-8EE7-37D54B34CD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931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A54D-677F-438A-877F-6BB401DAF7B8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3497-58CF-41E4-A8D6-A2FA630C98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511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3671-8082-48F5-BCE3-8F77E6D94AB8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1CD1-3206-45C9-ABB7-A2BBF6B128D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7714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C3C5-DD55-49A3-B073-D6BF468211C0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CB61-DBDF-4EF9-BA40-2FBC82DF22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51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1634-8684-48BA-9332-F0B55794620A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0E88-3B1C-427A-A9B6-D0DBBA2F16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509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92969BE-160C-4640-82A0-A872AC209730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F8FE-7112-4BE4-BADD-9F61ECCE1F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396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2D03159-55D8-46BB-9D7D-674B67BECDB9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3C0-5B34-41FB-8EC1-CCBF4E3A62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125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52055B-4479-4B09-84FA-D3A633B6F0CF}" type="datetimeFigureOut">
              <a:rPr lang="hr-HR"/>
              <a:pPr>
                <a:defRPr/>
              </a:pPr>
              <a:t>7.2.2014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A08FA8-087F-4D6A-9DEF-2B527D632C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45" r:id="rId4"/>
    <p:sldLayoutId id="2147483946" r:id="rId5"/>
    <p:sldLayoutId id="2147483947" r:id="rId6"/>
    <p:sldLayoutId id="2147483948" r:id="rId7"/>
    <p:sldLayoutId id="2147483954" r:id="rId8"/>
    <p:sldLayoutId id="2147483955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300" y="2997200"/>
            <a:ext cx="5119688" cy="15811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8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Hrvatski narodni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8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      preporod</a:t>
            </a:r>
            <a:endParaRPr lang="hr-HR" sz="48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4438" y="604838"/>
            <a:ext cx="5295901" cy="2525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492500" y="298450"/>
            <a:ext cx="4967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x-none" sz="3200">
                <a:latin typeface="Gabriola" pitchFamily="82" charset="0"/>
              </a:rPr>
              <a:t>OŠ Bedekovčina</a:t>
            </a:r>
          </a:p>
          <a:p>
            <a:pPr eaLnBrk="1" hangingPunct="1"/>
            <a:r>
              <a:rPr lang="hr-HR" altLang="x-none" sz="3200">
                <a:latin typeface="Gabriola" pitchFamily="82" charset="0"/>
              </a:rPr>
              <a:t>Mateja Martinić 8.b</a:t>
            </a:r>
          </a:p>
          <a:p>
            <a:pPr eaLnBrk="1" hangingPunct="1"/>
            <a:r>
              <a:rPr lang="hr-HR" altLang="x-none" sz="3200">
                <a:latin typeface="Gabriola" pitchFamily="82" charset="0"/>
              </a:rPr>
              <a:t>7. veljače 2013.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hr-HR" altLang="x-none" smtClean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1852.g. - Zagrebačka biskupija se odvaja od mađarske Crkve i 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podiže se na razinu biskupije</a:t>
            </a:r>
          </a:p>
          <a:p>
            <a:pPr marL="0" indent="0"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Zagreb postaje središte nove crkvene pokrajine (metropolije)</a:t>
            </a:r>
          </a:p>
          <a:p>
            <a:pPr marL="0" indent="0">
              <a:buClrTx/>
              <a:buFont typeface="Arial" charset="0"/>
              <a:buNone/>
              <a:defRPr/>
            </a:pPr>
            <a:endParaRPr lang="hr-HR" sz="2800" dirty="0">
              <a:latin typeface="Gabriola" pitchFamily="82" charset="0"/>
            </a:endParaRPr>
          </a:p>
          <a:p>
            <a:pPr marL="457200" indent="-4572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1881</a:t>
            </a:r>
            <a:r>
              <a:rPr lang="hr-HR" sz="2800" dirty="0" smtClean="0">
                <a:latin typeface="Gabriola" pitchFamily="82" charset="0"/>
              </a:rPr>
              <a:t>. - </a:t>
            </a:r>
            <a:r>
              <a:rPr lang="hr-HR" sz="2800" dirty="0" smtClean="0">
                <a:latin typeface="Gabriola" pitchFamily="82" charset="0"/>
              </a:rPr>
              <a:t>nakon propasti turske vlasti Sveta Stolica ponovno uspostavlja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      redovitu crkvenu upravu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- presudni događaj za obnovu Katoličke </a:t>
            </a:r>
            <a:r>
              <a:rPr lang="hr-HR" sz="2800" dirty="0" smtClean="0">
                <a:latin typeface="Gabriola" pitchFamily="82" charset="0"/>
              </a:rPr>
              <a:t>Crkve </a:t>
            </a:r>
            <a:endParaRPr lang="hr-HR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hr-HR" altLang="x-none" smtClean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Vrhbosanska crkvena pokrajina: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- Vrhbosanska (Sarajevska) biskupija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- Banjolučka biskupija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- </a:t>
            </a:r>
            <a:r>
              <a:rPr lang="hr-HR" sz="2800" dirty="0" smtClean="0">
                <a:latin typeface="Gabriola" pitchFamily="82" charset="0"/>
              </a:rPr>
              <a:t>Mostarsko-duvanjska </a:t>
            </a:r>
            <a:r>
              <a:rPr lang="hr-HR" sz="2800" dirty="0" smtClean="0">
                <a:latin typeface="Gabriola" pitchFamily="82" charset="0"/>
              </a:rPr>
              <a:t>biskupija</a:t>
            </a:r>
          </a:p>
          <a:p>
            <a:pPr marL="0" indent="0">
              <a:buClrTx/>
              <a:buFont typeface="Arial" charset="0"/>
              <a:buNone/>
              <a:defRPr/>
            </a:pPr>
            <a:endParaRPr lang="hr-HR" sz="2800" dirty="0">
              <a:latin typeface="Gabriola" pitchFamily="82" charset="0"/>
            </a:endParaRP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1890</a:t>
            </a:r>
            <a:r>
              <a:rPr lang="hr-HR" sz="2800" dirty="0" smtClean="0">
                <a:latin typeface="Gabriola" pitchFamily="82" charset="0"/>
              </a:rPr>
              <a:t>. - </a:t>
            </a:r>
            <a:r>
              <a:rPr lang="hr-HR" sz="2800" dirty="0" smtClean="0">
                <a:latin typeface="Gabriola" pitchFamily="82" charset="0"/>
              </a:rPr>
              <a:t>priključena </a:t>
            </a:r>
            <a:r>
              <a:rPr lang="hr-HR" sz="2800" dirty="0" err="1" smtClean="0">
                <a:latin typeface="Gabriola" pitchFamily="82" charset="0"/>
              </a:rPr>
              <a:t>Trebinjsko</a:t>
            </a:r>
            <a:r>
              <a:rPr lang="hr-HR" sz="2800" dirty="0" smtClean="0">
                <a:latin typeface="Gabriola" pitchFamily="82" charset="0"/>
              </a:rPr>
              <a:t>-</a:t>
            </a:r>
            <a:r>
              <a:rPr lang="hr-HR" sz="2800" dirty="0" err="1" smtClean="0">
                <a:latin typeface="Gabriola" pitchFamily="82" charset="0"/>
              </a:rPr>
              <a:t>mrkanska</a:t>
            </a:r>
            <a:r>
              <a:rPr lang="hr-HR" sz="2800" dirty="0" smtClean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biskupija</a:t>
            </a:r>
          </a:p>
          <a:p>
            <a:pPr marL="0" indent="0">
              <a:buClrTx/>
              <a:buFont typeface="Arial" charset="0"/>
              <a:buNone/>
              <a:defRPr/>
            </a:pPr>
            <a:endParaRPr lang="hr-HR" sz="2800" dirty="0">
              <a:latin typeface="Gabriola" pitchFamily="82" charset="0"/>
            </a:endParaRP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prvi vrhbosanski nadbiskup - dr. </a:t>
            </a:r>
            <a:r>
              <a:rPr lang="hr-HR" sz="2800" dirty="0">
                <a:latin typeface="Gabriola" pitchFamily="82" charset="0"/>
              </a:rPr>
              <a:t>J</a:t>
            </a:r>
            <a:r>
              <a:rPr lang="hr-HR" sz="2800" dirty="0" smtClean="0">
                <a:latin typeface="Gabriola" pitchFamily="82" charset="0"/>
              </a:rPr>
              <a:t>osip Stadler</a:t>
            </a:r>
          </a:p>
          <a:p>
            <a:pPr marL="0" indent="0">
              <a:buClrTx/>
              <a:buFont typeface="Arial" charset="0"/>
              <a:buNone/>
              <a:defRPr/>
            </a:pPr>
            <a:endParaRPr lang="hr-HR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hr-HR" altLang="x-none" smtClean="0">
              <a:cs typeface="Tunga" pitchFamily="34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3576638" cy="20494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550" y="2492375"/>
            <a:ext cx="3600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       Banjolučka biskupija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37648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3913" y="4470400"/>
            <a:ext cx="32400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      dr. Josip Stadler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214312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4846638"/>
            <a:ext cx="23034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Trebinjsko-mrkanska </a:t>
            </a:r>
          </a:p>
          <a:p>
            <a:pPr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biskupija 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(katedrala</a:t>
            </a:r>
            <a:endParaRPr lang="hr-HR" sz="24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  <a:p>
            <a:pPr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Rođenja Male Gospe)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>
              <a:defRPr/>
            </a:pPr>
            <a:endParaRPr lang="hr-HR" sz="40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dr. </a:t>
            </a:r>
            <a:r>
              <a:rPr lang="hr-HR" sz="2800" dirty="0">
                <a:latin typeface="Gabriola" pitchFamily="82" charset="0"/>
              </a:rPr>
              <a:t>J</a:t>
            </a:r>
            <a:r>
              <a:rPr lang="hr-HR" sz="2800" dirty="0" smtClean="0">
                <a:latin typeface="Gabriola" pitchFamily="82" charset="0"/>
              </a:rPr>
              <a:t>osip Stadler </a:t>
            </a:r>
            <a:endParaRPr lang="hr-HR" sz="2800" dirty="0">
              <a:latin typeface="Gabriola" pitchFamily="82" charset="0"/>
            </a:endParaRP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                 - osnovao gimnaziju i sjemenište u Travniku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osnovao bogoslaviju u Sarajevu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pokrenuo nekoliko katoličkih listova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otvorio tiskaru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dao sagraditi sarajevsku katedralu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utemeljio žensku redovničku zajednicu služavki 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Maloga Isusa</a:t>
            </a:r>
            <a:endParaRPr lang="hr-HR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hr-HR" altLang="x-none" dirty="0" smtClean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flipH="1">
            <a:off x="8869363" y="1298575"/>
            <a:ext cx="1966912" cy="49371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r-HR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78088"/>
            <a:ext cx="538797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813" y="5634038"/>
            <a:ext cx="62642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            Vlaho Bukovac: Hrvatski narodni preporod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611188" y="260350"/>
            <a:ext cx="7705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x-none" sz="2800" dirty="0">
                <a:solidFill>
                  <a:schemeClr val="tx2"/>
                </a:solidFill>
                <a:latin typeface="Gabriola" pitchFamily="82" charset="0"/>
              </a:rPr>
              <a:t>Slika je nastala 1896</a:t>
            </a:r>
            <a:r>
              <a:rPr lang="hr-HR" altLang="x-none" sz="2800" dirty="0" smtClean="0">
                <a:solidFill>
                  <a:schemeClr val="tx2"/>
                </a:solidFill>
                <a:latin typeface="Gabriola" pitchFamily="82" charset="0"/>
              </a:rPr>
              <a:t>. Rađena </a:t>
            </a:r>
            <a:r>
              <a:rPr lang="hr-HR" altLang="x-none" sz="2800" dirty="0">
                <a:solidFill>
                  <a:schemeClr val="tx2"/>
                </a:solidFill>
                <a:latin typeface="Gabriola" pitchFamily="82" charset="0"/>
              </a:rPr>
              <a:t>je uljem na platnu. Na slici je prikazan Ivan Gundulić, koji sjedi na stolici na terasi, kao i grupa hrvatskih reformatora predvođenim Ljudevitom Gajem, koji mu se približavaju s desne srane.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                             </a:t>
            </a: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Literatura</a:t>
            </a:r>
            <a:endParaRPr lang="hr-HR" sz="40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850" y="1484313"/>
            <a:ext cx="8594725" cy="4938712"/>
          </a:xfrm>
        </p:spPr>
        <p:txBody>
          <a:bodyPr/>
          <a:lstStyle/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udžbenik za katolički vjeronauk osmoga razreda osnovne škole : S Kristom u život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endParaRPr lang="hr-HR" sz="2800" dirty="0">
              <a:latin typeface="Gabriola" pitchFamily="82" charset="0"/>
            </a:endParaRP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hr.wikipdija.org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endParaRPr lang="hr-HR" sz="2800" dirty="0">
              <a:latin typeface="Gabriola" pitchFamily="82" charset="0"/>
            </a:endParaRP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Google slike</a:t>
            </a:r>
            <a:endParaRPr lang="hr-HR" sz="2800" dirty="0">
              <a:latin typeface="Gabriola" pitchFamily="82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67238"/>
            <a:ext cx="2751138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46375"/>
            <a:ext cx="25527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>
              <a:defRPr/>
            </a:pP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          Da vidimo koliko ste zapamtili  :)) </a:t>
            </a:r>
            <a:endParaRPr lang="hr-HR" sz="40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lnSpcReduction="10000"/>
          </a:bodyPr>
          <a:lstStyle/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Koji se biskup najviše istaknuo u borbi u širenju prosvjetiteljskih ideja o pravima i slobodi svih ljudi?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Zašto baš Crkva </a:t>
            </a:r>
            <a:r>
              <a:rPr lang="hr-HR" sz="2800" dirty="0" smtClean="0">
                <a:latin typeface="Gabriola" pitchFamily="82" charset="0"/>
              </a:rPr>
              <a:t>(svećenici</a:t>
            </a:r>
            <a:r>
              <a:rPr lang="hr-HR" sz="2800" dirty="0" smtClean="0">
                <a:latin typeface="Gabriola" pitchFamily="82" charset="0"/>
              </a:rPr>
              <a:t>) imaju glavnu ulogu u borbi hrvatskog naroda za njegov kulturni, politički i gospodarski razvoj?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Koje su težnje </a:t>
            </a:r>
            <a:r>
              <a:rPr lang="hr-HR" sz="2800" dirty="0" err="1" smtClean="0">
                <a:latin typeface="Gabriola" pitchFamily="82" charset="0"/>
              </a:rPr>
              <a:t>llirskog</a:t>
            </a:r>
            <a:r>
              <a:rPr lang="hr-HR" sz="2800" dirty="0" smtClean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pokreta?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Maksimilijan Vrhovac radi na političkom sjedinjenju _________________ i _________________ .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Prvi vrhbosanski nadbiskup bio je _________________  ________________ .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Vrhbosanskoj crkvenoj pokrajini se 1890.g. priključila ____________________ - ________________ biskupija.</a:t>
            </a: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342900" indent="-342900">
              <a:buClrTx/>
              <a:buFont typeface="Wingdings" pitchFamily="2" charset="2"/>
              <a:buChar char="Ø"/>
              <a:defRPr/>
            </a:pPr>
            <a:endParaRPr lang="hr-HR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hr-HR" altLang="x-none" sz="4000" smtClean="0">
                <a:latin typeface="Gabriola" pitchFamily="82" charset="0"/>
                <a:cs typeface="Tunga" pitchFamily="34" charset="0"/>
              </a:rPr>
              <a:t>                                   Zapišimo....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indent="-3429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širenje prosvjetiteljske ideje o pravima i slobodama svih ljudi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- Maksimilijan Vrhovac</a:t>
            </a:r>
          </a:p>
          <a:p>
            <a:pPr marL="457200" indent="-4572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Crkva - glavni pokretač mnogih društvenih promjena</a:t>
            </a:r>
          </a:p>
          <a:p>
            <a:pPr marL="457200" indent="-4572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1852. </a:t>
            </a:r>
            <a:r>
              <a:rPr lang="hr-HR" sz="2800" dirty="0" smtClean="0">
                <a:latin typeface="Gabriola" pitchFamily="82" charset="0"/>
              </a:rPr>
              <a:t>- </a:t>
            </a:r>
            <a:r>
              <a:rPr lang="hr-HR" sz="2800" dirty="0" smtClean="0">
                <a:latin typeface="Gabriola" pitchFamily="82" charset="0"/>
              </a:rPr>
              <a:t>Zagrebačka biskupija se odvaja od </a:t>
            </a:r>
            <a:r>
              <a:rPr lang="hr-HR" sz="2800" smtClean="0">
                <a:latin typeface="Gabriola" pitchFamily="82" charset="0"/>
              </a:rPr>
              <a:t>mađarske </a:t>
            </a:r>
            <a:r>
              <a:rPr lang="hr-HR" sz="2800" smtClean="0">
                <a:latin typeface="Gabriola" pitchFamily="82" charset="0"/>
              </a:rPr>
              <a:t>Crkve </a:t>
            </a:r>
            <a:r>
              <a:rPr lang="hr-HR" sz="2800" dirty="0" smtClean="0">
                <a:latin typeface="Gabriola" pitchFamily="82" charset="0"/>
              </a:rPr>
              <a:t>i podiže </a:t>
            </a:r>
          </a:p>
          <a:p>
            <a:pPr marL="0" indent="0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na razinu biskupije</a:t>
            </a:r>
          </a:p>
          <a:p>
            <a:pPr marL="457200" indent="-4572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prvi vrhbosanski nadbiskup - dr. Josip Stadler</a:t>
            </a:r>
          </a:p>
          <a:p>
            <a:pPr marL="457200" indent="-457200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Ljudevit Gaj - vođa </a:t>
            </a:r>
          </a:p>
          <a:p>
            <a:pPr marL="0" indent="0"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0" indent="0">
              <a:buClrTx/>
              <a:buFont typeface="Arial" charset="0"/>
              <a:buNone/>
              <a:defRPr/>
            </a:pPr>
            <a:endParaRPr lang="hr-HR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 smtClean="0">
                <a:latin typeface="Gabriola" pitchFamily="82" charset="0"/>
              </a:rPr>
              <a:t>                                </a:t>
            </a: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Prisjetimo se...</a:t>
            </a:r>
            <a:endParaRPr lang="hr-HR" sz="40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marL="342900" indent="-3429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mađarski pritisak na Hrvatsku - početkom 19.st.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- uvođenje mađarskog jezika kao javnog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endParaRPr lang="hr-HR" sz="2800" dirty="0">
              <a:latin typeface="Gabriola" pitchFamily="82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hrvatska mlada inteligencija - Ljudevit Gaj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- odupiranje toj odluci</a:t>
            </a:r>
            <a:endParaRPr lang="hr-HR" sz="2800" dirty="0">
              <a:latin typeface="Gabriola" pitchFamily="82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endParaRPr lang="hr-HR" sz="2800" dirty="0" smtClean="0"/>
          </a:p>
          <a:p>
            <a:pPr marL="342900" indent="-3429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hr-HR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68500"/>
            <a:ext cx="21971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3700" y="5094288"/>
            <a:ext cx="21955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Gabriola" pitchFamily="82" charset="0"/>
                <a:cs typeface="+mn-cs"/>
              </a:rPr>
              <a:t>            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  <a:cs typeface="+mn-cs"/>
              </a:rPr>
              <a:t>Ljudevit Gaj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endParaRPr lang="hr-HR" altLang="x-none" smtClean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širenje prosvjetiteljskih ideja o pravima i slobodama svih ljudi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- u Hrvatskoj početkom XIX. st.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- zagrebački biskup Maksimilijan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Vrhovac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>
              <a:latin typeface="Gabriola" pitchFamily="82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hr-HR" sz="2800" dirty="0">
                <a:latin typeface="Gabriola" pitchFamily="82" charset="0"/>
              </a:rPr>
              <a:t>C</a:t>
            </a:r>
            <a:r>
              <a:rPr lang="hr-HR" sz="2800" dirty="0" smtClean="0">
                <a:latin typeface="Gabriola" pitchFamily="82" charset="0"/>
              </a:rPr>
              <a:t>rkva predvodi borbu  hrvatskog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naroda za njegov kulturni, politički i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gospodarski razvoj</a:t>
            </a:r>
            <a:endParaRPr lang="hr-HR" sz="2800" dirty="0">
              <a:latin typeface="Gabriola" pitchFamily="82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25209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503863"/>
            <a:ext cx="28082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  <a:cs typeface="+mn-cs"/>
              </a:rPr>
              <a:t>   Maksimilijan Vrhovac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endParaRPr lang="hr-HR" altLang="x-none" smtClean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Crkva u 19.st. st. - glavni pokretač mnogih društvenih promjena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                       - bori se za: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-političko jedinstvo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- zajednički jezik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- književnost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- slobodu od tuđinskih gospodara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endParaRPr lang="hr-HR" sz="2800" dirty="0">
              <a:latin typeface="Gabriola" pitchFamily="82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hrvatski narod nema razvijene društvene snage</a:t>
            </a: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jedino su svećenici, zahvaljujući svojem položaju i naobrazbi, mogli pokrenuti sveopći razvoj tadašnjeg društva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endParaRPr lang="hr-H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91550" cy="1066800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latin typeface="Gabriola" pitchFamily="82" charset="0"/>
                <a:cs typeface="Tunga" pitchFamily="34" charset="0"/>
              </a:rPr>
              <a:t>                    </a:t>
            </a: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  <a:cs typeface="Tunga" pitchFamily="34" charset="0"/>
              </a:rPr>
              <a:t>Začetnik narodnog preporoda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388" y="1700213"/>
            <a:ext cx="8594725" cy="4937125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hr-HR" sz="2800" dirty="0">
                <a:latin typeface="Gabriola" pitchFamily="82" charset="0"/>
              </a:rPr>
              <a:t>M</a:t>
            </a:r>
            <a:r>
              <a:rPr lang="hr-HR" sz="2800" dirty="0" smtClean="0">
                <a:latin typeface="Gabriola" pitchFamily="82" charset="0"/>
              </a:rPr>
              <a:t>aksimilijan Vrhovac - zalaganje za: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             - vjersku toleranciju  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             - ukidanje kmetstva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             - razvoj gospodarstva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                       - prosvjećivanje naroda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radi na političkom sjedinjenju Dalmacije i Hrvatske, osnovao je tiskaru i knjižnicu, potaknuo je gradnju cesta, otvaranje gradske bolnice i sirotište....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</a:t>
            </a:r>
            <a:endParaRPr lang="hr-HR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endParaRPr lang="hr-HR" altLang="x-none" smtClean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indent="-3429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uredio je i narodu ustupio park Maksimir </a:t>
            </a:r>
          </a:p>
          <a:p>
            <a:pPr marL="342900" indent="-3429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po njemu je i dobio ime</a:t>
            </a:r>
            <a:endParaRPr lang="hr-HR" sz="2800" dirty="0">
              <a:latin typeface="Gabriola" pitchFamily="82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2833688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60663"/>
            <a:ext cx="453707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1750"/>
            <a:ext cx="8591550" cy="1066800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latin typeface="Gabriola" pitchFamily="82" charset="0"/>
              </a:rPr>
              <a:t>                </a:t>
            </a: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Aktivni sudionici </a:t>
            </a:r>
            <a:r>
              <a:rPr lang="hr-HR" sz="4000" dirty="0" err="1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llirskog</a:t>
            </a: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pokreta</a:t>
            </a:r>
            <a:endParaRPr lang="hr-HR" sz="4000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5" y="1700213"/>
            <a:ext cx="8596313" cy="4938712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err="1" smtClean="0">
                <a:latin typeface="Gabriola" pitchFamily="82" charset="0"/>
              </a:rPr>
              <a:t>llirski</a:t>
            </a:r>
            <a:r>
              <a:rPr lang="hr-HR" sz="2800" dirty="0" smtClean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pokret -  težnje - stvaranje jezičnog, nacionalnog 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              i političkog jedinstva Hrvata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342900" indent="-3429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Ljudevit Gaj -  članovi građanskog staleža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- svećenici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457200" indent="-4572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sprječavanje uvođenja mađarskog jezika u škole i razvoj vlastitog jezika - „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Zbor duhovne mladeži zagrebačke</a:t>
            </a:r>
            <a:r>
              <a:rPr lang="hr-HR" sz="2800" dirty="0" smtClean="0">
                <a:latin typeface="Gabriola" pitchFamily="82" charset="0"/>
              </a:rPr>
              <a:t>”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   -„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Novine Horvatske</a:t>
            </a:r>
            <a:r>
              <a:rPr lang="hr-HR" sz="2800" dirty="0" smtClean="0">
                <a:latin typeface="Gabriola" pitchFamily="82" charset="0"/>
              </a:rPr>
              <a:t>”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                  </a:t>
            </a:r>
          </a:p>
          <a:p>
            <a:pPr marL="342900" indent="-342900" eaLnBrk="1" hangingPunct="1">
              <a:buClrTx/>
              <a:buFont typeface="Wingdings" pitchFamily="2" charset="2"/>
              <a:buChar char="Ø"/>
              <a:defRPr/>
            </a:pPr>
            <a:endParaRPr lang="hr-H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endParaRPr lang="hr-HR" altLang="x-none" smtClean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osnivanje i djelovanje važnih ustanova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        -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Gospodarsko društvo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-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Matica ilirska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-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Narodni muzej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-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Prva hrvatska štedionica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endParaRPr lang="hr-HR" sz="2800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najistaknutiji preporoditelji:</a:t>
            </a:r>
          </a:p>
          <a:p>
            <a:pPr marL="0" indent="0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hr-HR" sz="2800" dirty="0" smtClean="0">
                <a:latin typeface="Gabriola" pitchFamily="82" charset="0"/>
              </a:rPr>
              <a:t>                        - svećenici: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Pavao Štoos, Mihovil Pavlinović</a:t>
            </a:r>
          </a:p>
          <a:p>
            <a:pPr marL="0" indent="0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- biskupi: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Josip Juraj Strossmayer, Juraj Dobrila</a:t>
            </a:r>
          </a:p>
          <a:p>
            <a:pPr marL="0" indent="0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- hercegovački franjevci: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Grgo Martić, Didak Buntić</a:t>
            </a:r>
            <a:endParaRPr lang="hr-HR" sz="28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  <a:cs typeface="Tunga" pitchFamily="34" charset="0"/>
              </a:rPr>
              <a:t>                       Crkvena samostalnost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indent="-3429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težnje hrvatskog naroda da se ujedini i osamostali nisu se ostvarile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-nepovoljne političke okolnosti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endParaRPr lang="hr-HR" sz="2800" dirty="0" smtClean="0">
              <a:latin typeface="Gabriola" pitchFamily="82" charset="0"/>
            </a:endParaRPr>
          </a:p>
          <a:p>
            <a:pPr marL="457200" indent="-457200" eaLnBrk="1" hangingPunct="1">
              <a:buClrTx/>
              <a:buFont typeface="Wingdings" pitchFamily="2" charset="2"/>
              <a:buChar char="Ø"/>
              <a:defRPr/>
            </a:pPr>
            <a:r>
              <a:rPr lang="hr-HR" sz="2800" dirty="0" smtClean="0">
                <a:latin typeface="Gabriola" pitchFamily="82" charset="0"/>
              </a:rPr>
              <a:t>Crkva postiže samostalnost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ban Josip Jelačić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Hrvatski sabor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hr-HR" sz="2800" dirty="0">
                <a:latin typeface="Gabriola" pitchFamily="82" charset="0"/>
              </a:rPr>
              <a:t> </a:t>
            </a:r>
            <a:r>
              <a:rPr lang="hr-HR" sz="2800" dirty="0" smtClean="0">
                <a:latin typeface="Gabriola" pitchFamily="82" charset="0"/>
              </a:rPr>
              <a:t>                               - zagrebački nadbiskup Haulik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endParaRPr lang="hr-HR" sz="2800" dirty="0">
              <a:latin typeface="Gabriola" pitchFamily="82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10343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da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FF0000"/>
      </a:hlink>
      <a:folHlink>
        <a:srgbClr val="3B435B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798</TotalTime>
  <Words>697</Words>
  <Application>Microsoft Office PowerPoint</Application>
  <PresentationFormat>Prikaz na zaslonu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Soho</vt:lpstr>
      <vt:lpstr>Slajd 1</vt:lpstr>
      <vt:lpstr>                                Prisjetimo se...</vt:lpstr>
      <vt:lpstr>Slajd 3</vt:lpstr>
      <vt:lpstr>Slajd 4</vt:lpstr>
      <vt:lpstr>                    Začetnik narodnog preporoda</vt:lpstr>
      <vt:lpstr>Slajd 6</vt:lpstr>
      <vt:lpstr>                Aktivni sudionici llirskog pokreta</vt:lpstr>
      <vt:lpstr>Slajd 8</vt:lpstr>
      <vt:lpstr>                       Crkvena samostalnost</vt:lpstr>
      <vt:lpstr>Slajd 10</vt:lpstr>
      <vt:lpstr>Slajd 11</vt:lpstr>
      <vt:lpstr>Slajd 12</vt:lpstr>
      <vt:lpstr>Slajd 13</vt:lpstr>
      <vt:lpstr>Slajd 14</vt:lpstr>
      <vt:lpstr>                             Literatura</vt:lpstr>
      <vt:lpstr>            Da vidimo koliko ste zapamtili  :)) </vt:lpstr>
      <vt:lpstr>                                   Zapišimo....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</dc:creator>
  <cp:lastModifiedBy>User</cp:lastModifiedBy>
  <cp:revision>44</cp:revision>
  <dcterms:created xsi:type="dcterms:W3CDTF">2013-01-24T15:55:59Z</dcterms:created>
  <dcterms:modified xsi:type="dcterms:W3CDTF">2014-02-07T08:00:39Z</dcterms:modified>
</cp:coreProperties>
</file>