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D7134-D494-4AA9-86AC-5962E11C9BB8}" type="datetimeFigureOut">
              <a:rPr lang="hr-HR" smtClean="0"/>
              <a:t>2.6.2014.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1B5FB-92A1-492E-80E9-B9506D07E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543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1B5FB-92A1-492E-80E9-B9506D07E3E3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297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9308" y="1959629"/>
            <a:ext cx="79492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Kršćanska molitva – oblici,</a:t>
            </a:r>
          </a:p>
          <a:p>
            <a:pPr algn="ctr"/>
            <a:r>
              <a:rPr lang="hr-H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n</a:t>
            </a:r>
            <a:r>
              <a:rPr lang="hr-H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ačini i vrijeme molitve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558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7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3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7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03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58417" y="1"/>
            <a:ext cx="506895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latin typeface="Cambria" panose="02040503050406030204" pitchFamily="18" charset="0"/>
              </a:rPr>
              <a:t> ZNAK KRIŽA</a:t>
            </a:r>
            <a:r>
              <a:rPr lang="hr-HR" sz="2000" dirty="0">
                <a:latin typeface="Cambria" panose="02040503050406030204" pitchFamily="18" charset="0"/>
              </a:rPr>
              <a:t/>
            </a:r>
            <a:br>
              <a:rPr lang="hr-HR" sz="2000" dirty="0">
                <a:latin typeface="Cambria" panose="02040503050406030204" pitchFamily="18" charset="0"/>
              </a:rPr>
            </a:br>
            <a:endParaRPr lang="hr-HR" sz="2000" dirty="0" smtClean="0">
              <a:latin typeface="Cambria" panose="02040503050406030204" pitchFamily="18" charset="0"/>
            </a:endParaRPr>
          </a:p>
          <a:p>
            <a:r>
              <a:rPr lang="hr-HR" sz="2000" dirty="0" smtClean="0">
                <a:latin typeface="Cambria" panose="02040503050406030204" pitchFamily="18" charset="0"/>
              </a:rPr>
              <a:t>U </a:t>
            </a:r>
            <a:r>
              <a:rPr lang="hr-HR" sz="2000" dirty="0">
                <a:latin typeface="Cambria" panose="02040503050406030204" pitchFamily="18" charset="0"/>
              </a:rPr>
              <a:t>ime Oca i Sina i Duha Svetoga: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/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Znak na čelu - u ime Oca,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Znak na srcu - u ime Sina,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Znak na ramenima - u ime Duha Svetoga.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/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Čelo, srce i ramena - 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sve je spremno.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/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Razum: da planira, shvaća i odlučuje;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Srce: da tješi</a:t>
            </a:r>
            <a:r>
              <a:rPr lang="hr-HR" sz="2000">
                <a:latin typeface="Cambria" panose="02040503050406030204" pitchFamily="18" charset="0"/>
              </a:rPr>
              <a:t>, </a:t>
            </a:r>
            <a:r>
              <a:rPr lang="hr-HR" sz="2000" smtClean="0">
                <a:latin typeface="Cambria" panose="02040503050406030204" pitchFamily="18" charset="0"/>
              </a:rPr>
              <a:t>ohrabruje </a:t>
            </a:r>
            <a:r>
              <a:rPr lang="hr-HR" sz="2000" dirty="0">
                <a:latin typeface="Cambria" panose="02040503050406030204" pitchFamily="18" charset="0"/>
              </a:rPr>
              <a:t>i oživljuje;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Ramena: da drže, nose, razaraju i grade.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/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Pogledaj, 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čitav je čovjek u trojstvenom Bogu skupljen.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Razmisli, čovječe!</a:t>
            </a:r>
            <a:br>
              <a:rPr lang="hr-HR" sz="2000" dirty="0">
                <a:latin typeface="Cambria" panose="02040503050406030204" pitchFamily="18" charset="0"/>
              </a:rPr>
            </a:br>
            <a:r>
              <a:rPr lang="hr-HR" sz="2000" dirty="0">
                <a:latin typeface="Cambria" panose="02040503050406030204" pitchFamily="18" charset="0"/>
              </a:rPr>
              <a:t>U trenutku kad se križaš, nadilaziš samoga sebe.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65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77077"/>
            <a:ext cx="11926957" cy="5696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b="1" dirty="0">
                <a:latin typeface="Cambria" panose="02040503050406030204" pitchFamily="18" charset="0"/>
              </a:rPr>
              <a:t>Molitvena abeceda</a:t>
            </a:r>
            <a:endParaRPr lang="hr-HR" sz="3000" dirty="0">
              <a:latin typeface="Cambria" panose="02040503050406030204" pitchFamily="18" charset="0"/>
            </a:endParaRPr>
          </a:p>
          <a:p>
            <a:r>
              <a:rPr lang="hr-HR" sz="3000" i="1" dirty="0">
                <a:latin typeface="Cambria" panose="02040503050406030204" pitchFamily="18" charset="0"/>
              </a:rPr>
              <a:t>Siromašni seljak, nakon što se veoma dugo zadržao na tržnici, sjetio se da nije sa sobom ponio molitvenik. Dio puta prolazio je kolima kroz šumu, i već se gotovo pomirio s činjenicom da će dan završiti bez molitve.</a:t>
            </a:r>
            <a:endParaRPr lang="hr-HR" sz="3000" dirty="0">
              <a:latin typeface="Cambria" panose="02040503050406030204" pitchFamily="18" charset="0"/>
            </a:endParaRPr>
          </a:p>
          <a:p>
            <a:r>
              <a:rPr lang="hr-HR" sz="3000" i="1" dirty="0">
                <a:latin typeface="Cambria" panose="02040503050406030204" pitchFamily="18" charset="0"/>
              </a:rPr>
              <a:t>Onda moljaše na ovaj način:“Napravio sam, Gospodine, veliku glupost. Jutros sam krenuo od kuće bez mog molitvenika, a znaš da slabo pamtim i ne mogu sročiti niti jednu molitvu. Ali, evo što ću napraviti: Polako ću pet puta recitirati abecedu na čast Tebi koji poznaješ sve molitve. I Ti posloži slova na način kako je u molitvama kojih se ne mogu sjetiti“.</a:t>
            </a:r>
            <a:endParaRPr lang="hr-HR" sz="3000" dirty="0">
              <a:latin typeface="Cambria" panose="02040503050406030204" pitchFamily="18" charset="0"/>
            </a:endParaRPr>
          </a:p>
          <a:p>
            <a:r>
              <a:rPr lang="hr-HR" sz="3000" i="1" dirty="0">
                <a:latin typeface="Cambria" panose="02040503050406030204" pitchFamily="18" charset="0"/>
              </a:rPr>
              <a:t>Gospodin na to reče svojim anđelima: „Od svih molitva koje sam danas čuo, ova je svakako najljepša, zato što je rođena iz jednostavna i iskrena srca“.</a:t>
            </a:r>
            <a:endParaRPr lang="hr-HR" sz="3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8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92883"/>
              </p:ext>
            </p:extLst>
          </p:nvPr>
        </p:nvGraphicFramePr>
        <p:xfrm>
          <a:off x="0" y="2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28122"/>
                <a:gridCol w="3067878"/>
              </a:tblGrid>
              <a:tr h="114300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endParaRPr lang="hr-HR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2800" dirty="0" smtClean="0">
                          <a:latin typeface="Calibri" panose="020F0502020204030204" pitchFamily="34" charset="0"/>
                        </a:rPr>
                        <a:t>A</a:t>
                      </a:r>
                      <a:endParaRPr lang="hr-HR" sz="2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400" dirty="0" smtClean="0"/>
                    </a:p>
                    <a:p>
                      <a:pPr algn="ctr"/>
                      <a:r>
                        <a:rPr lang="hr-HR" sz="2800" dirty="0" smtClean="0">
                          <a:latin typeface="Calibri" panose="020F0502020204030204" pitchFamily="34" charset="0"/>
                        </a:rPr>
                        <a:t>B</a:t>
                      </a:r>
                      <a:endParaRPr lang="hr-HR" sz="2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400" dirty="0" smtClean="0"/>
                    </a:p>
                    <a:p>
                      <a:pPr algn="ctr"/>
                      <a:r>
                        <a:rPr lang="hr-HR" sz="2800" dirty="0" smtClean="0">
                          <a:latin typeface="Calibri" panose="020F0502020204030204" pitchFamily="34" charset="0"/>
                        </a:rPr>
                        <a:t>C</a:t>
                      </a:r>
                      <a:endParaRPr lang="hr-HR" sz="2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r-HR" sz="2800" dirty="0" smtClean="0">
                          <a:latin typeface="Calibri" panose="020F0502020204030204" pitchFamily="34" charset="0"/>
                        </a:rPr>
                        <a:t>1.</a:t>
                      </a:r>
                      <a:endParaRPr lang="hr-HR" sz="2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endParaRPr lang="hr-HR" sz="2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2800" dirty="0" smtClean="0">
                          <a:latin typeface="Calibri" panose="020F0502020204030204" pitchFamily="34" charset="0"/>
                        </a:rPr>
                        <a:t>2.</a:t>
                      </a:r>
                      <a:endParaRPr lang="hr-HR" sz="2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r>
                        <a:rPr lang="hr-HR" sz="2800" dirty="0" smtClean="0">
                          <a:latin typeface="Calibri" panose="020F0502020204030204" pitchFamily="34" charset="0"/>
                        </a:rPr>
                        <a:t>3.</a:t>
                      </a:r>
                      <a:endParaRPr lang="hr-HR" sz="2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80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26" y="1133061"/>
            <a:ext cx="3041374" cy="11529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26" y="2286000"/>
            <a:ext cx="3041374" cy="1172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26" y="3458817"/>
            <a:ext cx="3041373" cy="1152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5397" y="1447920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OČENAŠ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22992" y="2610798"/>
            <a:ext cx="2879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ZDRAVO MARIJO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9577" y="3773676"/>
            <a:ext cx="1970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SLAVA OCU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9923" y="4936554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MOLITVE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4460" y="4935685"/>
            <a:ext cx="2999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MOLITVENE GESTE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4005" y="1474350"/>
            <a:ext cx="1399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U ŠKOLI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94005" y="2624096"/>
            <a:ext cx="1817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KOD KUĆE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94005" y="3747246"/>
            <a:ext cx="1476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U CRKVI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56103" y="4720242"/>
            <a:ext cx="2665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PROSTORI ZA MOLITVU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60918" y="6001555"/>
            <a:ext cx="308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OSOBNA MOLITVA</a:t>
            </a:r>
          </a:p>
        </p:txBody>
      </p:sp>
    </p:spTree>
    <p:extLst>
      <p:ext uri="{BB962C8B-B14F-4D97-AF65-F5344CB8AC3E}">
        <p14:creationId xmlns:p14="http://schemas.microsoft.com/office/powerpoint/2010/main" val="2535055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026"/>
            <a:ext cx="12192000" cy="669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1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04" y="0"/>
            <a:ext cx="51683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2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843" y="0"/>
            <a:ext cx="5406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7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8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68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131</TotalTime>
  <Words>190</Words>
  <Application>Microsoft Office PowerPoint</Application>
  <PresentationFormat>Widescreen</PresentationFormat>
  <Paragraphs>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</cp:lastModifiedBy>
  <cp:revision>30</cp:revision>
  <dcterms:created xsi:type="dcterms:W3CDTF">2014-06-01T14:07:09Z</dcterms:created>
  <dcterms:modified xsi:type="dcterms:W3CDTF">2014-06-02T18:37:32Z</dcterms:modified>
</cp:coreProperties>
</file>