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76" r:id="rId5"/>
    <p:sldId id="259" r:id="rId6"/>
    <p:sldId id="260" r:id="rId7"/>
    <p:sldId id="261" r:id="rId8"/>
    <p:sldId id="263" r:id="rId9"/>
    <p:sldId id="264" r:id="rId10"/>
    <p:sldId id="278" r:id="rId11"/>
    <p:sldId id="279" r:id="rId12"/>
    <p:sldId id="269" r:id="rId13"/>
    <p:sldId id="267" r:id="rId14"/>
    <p:sldId id="270" r:id="rId15"/>
    <p:sldId id="271" r:id="rId16"/>
    <p:sldId id="275" r:id="rId17"/>
    <p:sldId id="272" r:id="rId18"/>
    <p:sldId id="273" r:id="rId19"/>
    <p:sldId id="274" r:id="rId20"/>
    <p:sldId id="282" r:id="rId21"/>
    <p:sldId id="268" r:id="rId22"/>
    <p:sldId id="283" r:id="rId23"/>
    <p:sldId id="284" r:id="rId24"/>
    <p:sldId id="285" r:id="rId25"/>
    <p:sldId id="286" r:id="rId26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63B949C0-545B-46C7-9967-A1F8DFBC073F}">
          <p14:sldIdLst>
            <p14:sldId id="256"/>
          </p14:sldIdLst>
        </p14:section>
        <p14:section name="Ruho i boje" id="{CF07013D-CF9D-406B-BB4F-C7A853FD2BB1}">
          <p14:sldIdLst>
            <p14:sldId id="257"/>
            <p14:sldId id="258"/>
            <p14:sldId id="276"/>
            <p14:sldId id="259"/>
            <p14:sldId id="260"/>
            <p14:sldId id="261"/>
            <p14:sldId id="263"/>
            <p14:sldId id="264"/>
          </p14:sldIdLst>
        </p14:section>
        <p14:section name="Boje" id="{2996F883-F0A6-49C8-B767-B51C6B3A0A08}">
          <p14:sldIdLst>
            <p14:sldId id="278"/>
            <p14:sldId id="279"/>
          </p14:sldIdLst>
        </p14:section>
        <p14:section name="Predmeti" id="{303E67E0-334A-46CA-A413-9BBBEA158D7A}">
          <p14:sldIdLst>
            <p14:sldId id="269"/>
            <p14:sldId id="267"/>
            <p14:sldId id="270"/>
            <p14:sldId id="271"/>
            <p14:sldId id="275"/>
            <p14:sldId id="272"/>
            <p14:sldId id="273"/>
            <p14:sldId id="274"/>
          </p14:sldIdLst>
        </p14:section>
        <p14:section name="Knjige i jezici" id="{4DA20256-A7A4-4D02-9A05-A327612FF47D}">
          <p14:sldIdLst>
            <p14:sldId id="282"/>
            <p14:sldId id="268"/>
            <p14:sldId id="283"/>
            <p14:sldId id="284"/>
            <p14:sldId id="285"/>
            <p14:sldId id="286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1" autoAdjust="0"/>
    <p:restoredTop sz="94614" autoAdjust="0"/>
  </p:normalViewPr>
  <p:slideViewPr>
    <p:cSldViewPr>
      <p:cViewPr varScale="1">
        <p:scale>
          <a:sx n="41" d="100"/>
          <a:sy n="41" d="100"/>
        </p:scale>
        <p:origin x="-75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ADD7FFEB-DAF4-4EC4-A5B1-777B35650594}" type="datetimeFigureOut">
              <a:rPr lang="hr-HR" smtClean="0"/>
              <a:t>23.2.2014.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CCB3E-7372-4943-8494-763FD659C2F5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7FFEB-DAF4-4EC4-A5B1-777B35650594}" type="datetimeFigureOut">
              <a:rPr lang="hr-HR" smtClean="0"/>
              <a:t>23.2.2014.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CCB3E-7372-4943-8494-763FD659C2F5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7FFEB-DAF4-4EC4-A5B1-777B35650594}" type="datetimeFigureOut">
              <a:rPr lang="hr-HR" smtClean="0"/>
              <a:t>23.2.2014.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CCB3E-7372-4943-8494-763FD659C2F5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7FFEB-DAF4-4EC4-A5B1-777B35650594}" type="datetimeFigureOut">
              <a:rPr lang="hr-HR" smtClean="0"/>
              <a:t>23.2.2014.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CCB3E-7372-4943-8494-763FD659C2F5}" type="slidenum">
              <a:rPr lang="hr-HR" smtClean="0"/>
              <a:t>‹#›</a:t>
            </a:fld>
            <a:endParaRPr lang="hr-HR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7FFEB-DAF4-4EC4-A5B1-777B35650594}" type="datetimeFigureOut">
              <a:rPr lang="hr-HR" smtClean="0"/>
              <a:t>23.2.2014.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CCB3E-7372-4943-8494-763FD659C2F5}" type="slidenum">
              <a:rPr lang="hr-HR" smtClean="0"/>
              <a:t>‹#›</a:t>
            </a:fld>
            <a:endParaRPr lang="hr-HR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7FFEB-DAF4-4EC4-A5B1-777B35650594}" type="datetimeFigureOut">
              <a:rPr lang="hr-HR" smtClean="0"/>
              <a:t>23.2.2014.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CCB3E-7372-4943-8494-763FD659C2F5}" type="slidenum">
              <a:rPr lang="hr-HR" smtClean="0"/>
              <a:t>‹#›</a:t>
            </a:fld>
            <a:endParaRPr lang="hr-HR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7FFEB-DAF4-4EC4-A5B1-777B35650594}" type="datetimeFigureOut">
              <a:rPr lang="hr-HR" smtClean="0"/>
              <a:t>23.2.2014.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CCB3E-7372-4943-8494-763FD659C2F5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7FFEB-DAF4-4EC4-A5B1-777B35650594}" type="datetimeFigureOut">
              <a:rPr lang="hr-HR" smtClean="0"/>
              <a:t>23.2.2014.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CCB3E-7372-4943-8494-763FD659C2F5}" type="slidenum">
              <a:rPr lang="hr-HR" smtClean="0"/>
              <a:t>‹#›</a:t>
            </a:fld>
            <a:endParaRPr lang="hr-HR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7FFEB-DAF4-4EC4-A5B1-777B35650594}" type="datetimeFigureOut">
              <a:rPr lang="hr-HR" smtClean="0"/>
              <a:t>23.2.2014.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CCB3E-7372-4943-8494-763FD659C2F5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7FFEB-DAF4-4EC4-A5B1-777B35650594}" type="datetimeFigureOut">
              <a:rPr lang="hr-HR" smtClean="0"/>
              <a:t>23.2.2014.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CCB3E-7372-4943-8494-763FD659C2F5}" type="slidenum">
              <a:rPr lang="hr-HR" smtClean="0"/>
              <a:t>‹#›</a:t>
            </a:fld>
            <a:endParaRPr lang="hr-H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7FFEB-DAF4-4EC4-A5B1-777B35650594}" type="datetimeFigureOut">
              <a:rPr lang="hr-HR" smtClean="0"/>
              <a:t>23.2.2014.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CCB3E-7372-4943-8494-763FD659C2F5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ADD7FFEB-DAF4-4EC4-A5B1-777B35650594}" type="datetimeFigureOut">
              <a:rPr lang="hr-HR" smtClean="0"/>
              <a:t>23.2.2014.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D60CCB3E-7372-4943-8494-763FD659C2F5}" type="slidenum">
              <a:rPr lang="hr-HR" smtClean="0"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5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2.jpg"/><Relationship Id="rId4" Type="http://schemas.openxmlformats.org/officeDocument/2006/relationships/image" Target="../media/image41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2.jp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g"/><Relationship Id="rId4" Type="http://schemas.openxmlformats.org/officeDocument/2006/relationships/image" Target="../media/image2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hr-H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LITURGIJSKO RUHO, LITURGIJSKI PREDMETI I LITURGIJSKE KNJIGE</a:t>
            </a:r>
            <a:endParaRPr lang="hr-H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18122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371600" y="3086100"/>
            <a:ext cx="6400800" cy="6858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3600" kern="1200" cap="all" spc="3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hr-HR" sz="3200" b="1" dirty="0" smtClean="0"/>
              <a:t>Liturgijske</a:t>
            </a:r>
            <a:r>
              <a:rPr lang="hr-HR" b="1" dirty="0" smtClean="0"/>
              <a:t> boje</a:t>
            </a:r>
            <a:endParaRPr lang="hr-HR" b="1" dirty="0"/>
          </a:p>
        </p:txBody>
      </p:sp>
    </p:spTree>
    <p:extLst>
      <p:ext uri="{BB962C8B-B14F-4D97-AF65-F5344CB8AC3E}">
        <p14:creationId xmlns:p14="http://schemas.microsoft.com/office/powerpoint/2010/main" val="303298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5"/>
          <p:cNvSpPr txBox="1">
            <a:spLocks/>
          </p:cNvSpPr>
          <p:nvPr/>
        </p:nvSpPr>
        <p:spPr>
          <a:xfrm>
            <a:off x="1043608" y="1124744"/>
            <a:ext cx="7056784" cy="4536504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0" indent="-274320" algn="l" defTabSz="914400" rtl="0" eaLnBrk="1" latinLnBrk="0" hangingPunct="1">
              <a:lnSpc>
                <a:spcPct val="150000"/>
              </a:lnSpc>
              <a:spcBef>
                <a:spcPct val="20000"/>
              </a:spcBef>
              <a:buClrTx/>
              <a:buFont typeface="Wingdings" pitchFamily="2" charset="2"/>
              <a:buChar char="v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Wingdings"/>
              <a:buChar char=""/>
              <a:tabLst>
                <a:tab pos="457200" algn="l"/>
              </a:tabLst>
            </a:pPr>
            <a:r>
              <a:rPr lang="hr-HR" dirty="0" smtClean="0">
                <a:solidFill>
                  <a:srgbClr val="FFFFFF"/>
                </a:solidFill>
                <a:ea typeface="Times New Roman"/>
                <a:cs typeface="Times New Roman"/>
              </a:rPr>
              <a:t>Bijela boja </a:t>
            </a:r>
            <a:r>
              <a:rPr lang="vi-VN" dirty="0" smtClean="0">
                <a:latin typeface="Garamond"/>
                <a:ea typeface="Times New Roman"/>
                <a:cs typeface="Times New Roman"/>
              </a:rPr>
              <a:t>označava veselje i nevinost. Upotrebljava se na blagdane Gospodnje, Marijine, anđela i svetaca koji nisu mučenici.</a:t>
            </a:r>
            <a:endParaRPr lang="hr-HR" sz="1200" dirty="0" smtClean="0">
              <a:latin typeface="Times New Roman"/>
              <a:ea typeface="Times New Roman"/>
              <a:cs typeface="Times New Roman"/>
            </a:endParaRPr>
          </a:p>
          <a:p>
            <a:pPr marL="342900" indent="-342900">
              <a:buFont typeface="Wingdings"/>
              <a:buChar char=""/>
              <a:tabLst>
                <a:tab pos="457200" algn="l"/>
              </a:tabLst>
            </a:pPr>
            <a:r>
              <a:rPr lang="hr-HR" dirty="0" smtClean="0">
                <a:solidFill>
                  <a:srgbClr val="FF0000"/>
                </a:solidFill>
                <a:ea typeface="Times New Roman"/>
                <a:cs typeface="Times New Roman"/>
              </a:rPr>
              <a:t>Crvena boja </a:t>
            </a:r>
            <a:r>
              <a:rPr lang="vi-VN" dirty="0" smtClean="0">
                <a:latin typeface="Garamond"/>
                <a:ea typeface="Times New Roman"/>
                <a:cs typeface="Times New Roman"/>
              </a:rPr>
              <a:t>označava ljubav i trpljenje. Upotrebljava se na Duhove kad su apostoli primili Duha Svetoga u obliku ognjenih jezika i na dane svetih mučenika, kao i na Cvjetnu nedjelju, Veliki petak i blagdane apostola i evanđelista, osim Ivana. </a:t>
            </a:r>
            <a:endParaRPr lang="hr-HR" sz="1200" dirty="0" smtClean="0">
              <a:latin typeface="Times New Roman"/>
              <a:ea typeface="Times New Roman"/>
              <a:cs typeface="Times New Roman"/>
            </a:endParaRPr>
          </a:p>
          <a:p>
            <a:pPr marL="342900" indent="-342900">
              <a:buFont typeface="Wingdings"/>
              <a:buChar char=""/>
              <a:tabLst>
                <a:tab pos="457200" algn="l"/>
              </a:tabLst>
            </a:pPr>
            <a:r>
              <a:rPr lang="hr-HR" dirty="0" smtClean="0">
                <a:solidFill>
                  <a:srgbClr val="00B050"/>
                </a:solidFill>
                <a:ea typeface="Times New Roman"/>
                <a:cs typeface="Times New Roman"/>
              </a:rPr>
              <a:t>Zelena boja </a:t>
            </a:r>
            <a:r>
              <a:rPr lang="hr-HR" dirty="0" smtClean="0">
                <a:ea typeface="Times New Roman"/>
                <a:cs typeface="Times New Roman"/>
              </a:rPr>
              <a:t>označava nadu. Upotrebljava se u vrijeme kroz godinu, iza Bogojavljenja i Duhova.</a:t>
            </a:r>
            <a:endParaRPr lang="hr-HR" sz="1200" dirty="0" smtClean="0">
              <a:latin typeface="Times New Roman"/>
              <a:ea typeface="Times New Roman"/>
              <a:cs typeface="Times New Roman"/>
            </a:endParaRPr>
          </a:p>
          <a:p>
            <a:pPr marL="342900" indent="-342900">
              <a:buFont typeface="Wingdings"/>
              <a:buChar char=""/>
              <a:tabLst>
                <a:tab pos="457200" algn="l"/>
              </a:tabLst>
            </a:pPr>
            <a:r>
              <a:rPr lang="hr-HR" dirty="0" smtClean="0">
                <a:solidFill>
                  <a:srgbClr val="7030A0"/>
                </a:solidFill>
                <a:ea typeface="Times New Roman"/>
                <a:cs typeface="Times New Roman"/>
              </a:rPr>
              <a:t>Ljubičasta boja</a:t>
            </a:r>
            <a:r>
              <a:rPr lang="hr-HR" dirty="0" smtClean="0">
                <a:ea typeface="Times New Roman"/>
                <a:cs typeface="Times New Roman"/>
              </a:rPr>
              <a:t> označava poniznost i pokoru. Upotrebljava se u adventu i Korizmi, te u drugim pokorničkim danima u godini, a može se koristiti i za pokojne.</a:t>
            </a:r>
            <a:endParaRPr lang="hr-HR" sz="1200" dirty="0">
              <a:latin typeface="Times New Roman"/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778941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94696" y="3105834"/>
            <a:ext cx="5725478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hr-HR" sz="3600" b="1" dirty="0" smtClean="0">
                <a:latin typeface="+mj-lt"/>
              </a:rPr>
              <a:t>LITURGIJSKI PREDMETI</a:t>
            </a:r>
            <a:endParaRPr lang="hr-HR" sz="36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147906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Križ</a:t>
            </a:r>
            <a:endParaRPr lang="hr-H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2276870"/>
            <a:ext cx="2448272" cy="3264363"/>
          </a:xfr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2204864"/>
            <a:ext cx="1969359" cy="3311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5822" y="2700279"/>
            <a:ext cx="3212357" cy="2312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5871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10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kalež</a:t>
            </a:r>
            <a:endParaRPr lang="hr-H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2348880"/>
            <a:ext cx="2560320" cy="1947672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1840" y="3573016"/>
            <a:ext cx="2560320" cy="194767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2357228"/>
            <a:ext cx="2560320" cy="1938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166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Plitica (PATENA)</a:t>
            </a:r>
            <a:endParaRPr lang="hr-H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1148" y="2957029"/>
            <a:ext cx="2354748" cy="1664022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2146" y="2492896"/>
            <a:ext cx="3820214" cy="259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4680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err="1" smtClean="0"/>
              <a:t>Korporal</a:t>
            </a:r>
            <a:r>
              <a:rPr lang="hr-HR" dirty="0" smtClean="0"/>
              <a:t> I KALEŽNJAK</a:t>
            </a:r>
            <a:endParaRPr lang="hr-HR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4509120"/>
            <a:ext cx="3124200" cy="1089837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2348880"/>
            <a:ext cx="2560320" cy="2002536"/>
          </a:xfrm>
          <a:prstGeom prst="rect">
            <a:avLst/>
          </a:prstGeom>
        </p:spPr>
      </p:pic>
      <p:pic>
        <p:nvPicPr>
          <p:cNvPr id="11" name="Content Placeholder 10"/>
          <p:cNvPicPr>
            <a:picLocks noGrp="1" noChangeAspect="1"/>
          </p:cNvPicPr>
          <p:nvPr>
            <p:ph sz="quarter" idx="1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2420888"/>
            <a:ext cx="2048655" cy="3124200"/>
          </a:xfrm>
        </p:spPr>
      </p:pic>
      <p:sp>
        <p:nvSpPr>
          <p:cNvPr id="12" name="TextBox 11"/>
          <p:cNvSpPr txBox="1"/>
          <p:nvPr/>
        </p:nvSpPr>
        <p:spPr>
          <a:xfrm>
            <a:off x="6804248" y="4921333"/>
            <a:ext cx="1527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 smtClean="0"/>
              <a:t>KALEŽNJAK</a:t>
            </a:r>
            <a:endParaRPr lang="hr-HR" dirty="0"/>
          </a:p>
        </p:txBody>
      </p:sp>
      <p:sp>
        <p:nvSpPr>
          <p:cNvPr id="13" name="TextBox 12"/>
          <p:cNvSpPr txBox="1"/>
          <p:nvPr/>
        </p:nvSpPr>
        <p:spPr>
          <a:xfrm>
            <a:off x="3131840" y="2740278"/>
            <a:ext cx="14166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 smtClean="0"/>
              <a:t>KORPORAL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141067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1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1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 smtClean="0"/>
              <a:t>Ampulice</a:t>
            </a:r>
            <a:r>
              <a:rPr lang="hr-HR" dirty="0" smtClean="0"/>
              <a:t> (vrčići)</a:t>
            </a:r>
            <a:endParaRPr lang="hr-HR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2368296"/>
            <a:ext cx="2304256" cy="131671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2368296"/>
            <a:ext cx="2560320" cy="1289304"/>
          </a:xfrm>
          <a:prstGeom prst="rect">
            <a:avLst/>
          </a:prstGeom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3501008"/>
            <a:ext cx="5000625" cy="2105025"/>
          </a:xfrm>
        </p:spPr>
      </p:pic>
    </p:spTree>
    <p:extLst>
      <p:ext uri="{BB962C8B-B14F-4D97-AF65-F5344CB8AC3E}">
        <p14:creationId xmlns:p14="http://schemas.microsoft.com/office/powerpoint/2010/main" val="4065232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7260" y="2348880"/>
            <a:ext cx="1472952" cy="196393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Ciborij</a:t>
            </a:r>
            <a:endParaRPr lang="hr-HR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492896"/>
            <a:ext cx="1952625" cy="3124200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2276872"/>
            <a:ext cx="1381512" cy="1795264"/>
          </a:xfrm>
          <a:prstGeom prst="rect">
            <a:avLst/>
          </a:prstGeom>
        </p:spPr>
      </p:pic>
      <p:pic>
        <p:nvPicPr>
          <p:cNvPr id="6" name="Content Placeholder 5"/>
          <p:cNvPicPr>
            <a:picLocks noGrp="1" noChangeAspect="1"/>
          </p:cNvPicPr>
          <p:nvPr>
            <p:ph sz="quarter" idx="1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3112" y="2355558"/>
            <a:ext cx="1952625" cy="3124200"/>
          </a:xfrm>
        </p:spPr>
      </p:pic>
    </p:spTree>
    <p:extLst>
      <p:ext uri="{BB962C8B-B14F-4D97-AF65-F5344CB8AC3E}">
        <p14:creationId xmlns:p14="http://schemas.microsoft.com/office/powerpoint/2010/main" val="300145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6" presetClass="entr" presetSubtype="3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2485263"/>
            <a:ext cx="3124200" cy="3030474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Svijeće I CVIJEĆE</a:t>
            </a:r>
            <a:endParaRPr lang="hr-HR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2852936"/>
            <a:ext cx="2129284" cy="2129284"/>
          </a:xfrm>
        </p:spPr>
      </p:pic>
    </p:spTree>
    <p:extLst>
      <p:ext uri="{BB962C8B-B14F-4D97-AF65-F5344CB8AC3E}">
        <p14:creationId xmlns:p14="http://schemas.microsoft.com/office/powerpoint/2010/main" val="911743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447800" y="2956657"/>
            <a:ext cx="6248400" cy="944687"/>
          </a:xfrm>
        </p:spPr>
        <p:txBody>
          <a:bodyPr>
            <a:noAutofit/>
          </a:bodyPr>
          <a:lstStyle/>
          <a:p>
            <a:r>
              <a:rPr lang="hr-HR" sz="3200" b="1" dirty="0" smtClean="0"/>
              <a:t>Liturgijsko</a:t>
            </a:r>
            <a:br>
              <a:rPr lang="hr-HR" sz="3200" b="1" dirty="0" smtClean="0"/>
            </a:br>
            <a:r>
              <a:rPr lang="hr-HR" sz="3200" b="1" dirty="0" smtClean="0"/>
              <a:t>RUHO</a:t>
            </a:r>
            <a:endParaRPr lang="hr-HR" sz="3200" b="1" dirty="0"/>
          </a:p>
        </p:txBody>
      </p:sp>
    </p:spTree>
    <p:extLst>
      <p:ext uri="{BB962C8B-B14F-4D97-AF65-F5344CB8AC3E}">
        <p14:creationId xmlns:p14="http://schemas.microsoft.com/office/powerpoint/2010/main" val="315919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18109" y="3136613"/>
            <a:ext cx="45065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3200" b="1" dirty="0" smtClean="0"/>
              <a:t>LITURGIJSKE KNJIGE</a:t>
            </a:r>
            <a:endParaRPr lang="hr-HR" sz="3200" b="1" dirty="0"/>
          </a:p>
        </p:txBody>
      </p:sp>
    </p:spTree>
    <p:extLst>
      <p:ext uri="{BB962C8B-B14F-4D97-AF65-F5344CB8AC3E}">
        <p14:creationId xmlns:p14="http://schemas.microsoft.com/office/powerpoint/2010/main" val="4147114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6900" y="3262884"/>
            <a:ext cx="2133600" cy="1475232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RIMSKI MISAL</a:t>
            </a:r>
            <a:endParaRPr lang="hr-HR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300" y="3155950"/>
            <a:ext cx="2540000" cy="1689100"/>
          </a:xfrm>
        </p:spPr>
      </p:pic>
    </p:spTree>
    <p:extLst>
      <p:ext uri="{BB962C8B-B14F-4D97-AF65-F5344CB8AC3E}">
        <p14:creationId xmlns:p14="http://schemas.microsoft.com/office/powerpoint/2010/main" val="2413885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319" y="2780928"/>
            <a:ext cx="2927994" cy="1943472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OBREDNIK</a:t>
            </a:r>
            <a:endParaRPr lang="hr-HR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2810619"/>
            <a:ext cx="2552700" cy="1914525"/>
          </a:xfrm>
        </p:spPr>
      </p:pic>
    </p:spTree>
    <p:extLst>
      <p:ext uri="{BB962C8B-B14F-4D97-AF65-F5344CB8AC3E}">
        <p14:creationId xmlns:p14="http://schemas.microsoft.com/office/powerpoint/2010/main" val="911280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ČASOSLOV (BREVIJAR)</a:t>
            </a:r>
            <a:endParaRPr lang="hr-HR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2438400"/>
            <a:ext cx="2286000" cy="3048000"/>
          </a:xfrm>
        </p:spPr>
      </p:pic>
    </p:spTree>
    <p:extLst>
      <p:ext uri="{BB962C8B-B14F-4D97-AF65-F5344CB8AC3E}">
        <p14:creationId xmlns:p14="http://schemas.microsoft.com/office/powerpoint/2010/main" val="2189413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2492896"/>
            <a:ext cx="1474812" cy="227121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MOLITVENIK I PJESMARICA</a:t>
            </a:r>
            <a:endParaRPr lang="hr-HR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2132856"/>
            <a:ext cx="3256136" cy="2462453"/>
          </a:xfrm>
          <a:prstGeom prst="rect">
            <a:avLst/>
          </a:prstGeom>
        </p:spPr>
      </p:pic>
      <p:pic>
        <p:nvPicPr>
          <p:cNvPr id="6" name="Content Placeholder 5"/>
          <p:cNvPicPr>
            <a:picLocks noGrp="1" noChangeAspect="1"/>
          </p:cNvPicPr>
          <p:nvPr>
            <p:ph sz="quarter" idx="1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0076" y="3699793"/>
            <a:ext cx="2444080" cy="1791031"/>
          </a:xfrm>
        </p:spPr>
      </p:pic>
    </p:spTree>
    <p:extLst>
      <p:ext uri="{BB962C8B-B14F-4D97-AF65-F5344CB8AC3E}">
        <p14:creationId xmlns:p14="http://schemas.microsoft.com/office/powerpoint/2010/main" val="3696218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30985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3200" dirty="0" err="1" smtClean="0"/>
              <a:t>tALAR</a:t>
            </a:r>
            <a:endParaRPr lang="hr-HR" sz="32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2463960"/>
            <a:ext cx="1706880" cy="3048000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2435288"/>
            <a:ext cx="1800200" cy="310534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7535" y="2411886"/>
            <a:ext cx="1792777" cy="310534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987824" y="2557474"/>
            <a:ext cx="11144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400" dirty="0" smtClean="0"/>
              <a:t>HABIT</a:t>
            </a:r>
            <a:endParaRPr lang="hr-HR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3888885" y="5013176"/>
            <a:ext cx="20512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400" dirty="0" smtClean="0"/>
              <a:t>REVERENDA</a:t>
            </a:r>
            <a:endParaRPr lang="hr-HR" sz="2400" dirty="0"/>
          </a:p>
        </p:txBody>
      </p:sp>
    </p:spTree>
    <p:extLst>
      <p:ext uri="{BB962C8B-B14F-4D97-AF65-F5344CB8AC3E}">
        <p14:creationId xmlns:p14="http://schemas.microsoft.com/office/powerpoint/2010/main" val="2867479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250"/>
                            </p:stCondLst>
                            <p:childTnLst>
                              <p:par>
                                <p:cTn id="1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81940" y="3136613"/>
            <a:ext cx="29788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3200" b="1" dirty="0" smtClean="0">
                <a:latin typeface="+mj-lt"/>
              </a:rPr>
              <a:t>MISNO RUHO</a:t>
            </a:r>
            <a:endParaRPr lang="hr-HR" sz="32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63681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200" dirty="0" smtClean="0"/>
              <a:t>Naglavnik (</a:t>
            </a:r>
            <a:r>
              <a:rPr lang="hr-HR" sz="3200" dirty="0" err="1" smtClean="0"/>
              <a:t>amikt</a:t>
            </a:r>
            <a:r>
              <a:rPr lang="hr-HR" sz="3200" dirty="0" smtClean="0"/>
              <a:t>)</a:t>
            </a:r>
            <a:endParaRPr lang="hr-HR" sz="32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6900" y="2394942"/>
            <a:ext cx="2095500" cy="2762250"/>
          </a:xfrm>
          <a:prstGeom prst="rect">
            <a:avLst/>
          </a:prstGeom>
        </p:spPr>
      </p:pic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9380" y="3501008"/>
            <a:ext cx="2210772" cy="1800200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276871"/>
            <a:ext cx="3240360" cy="2394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4082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 smtClean="0"/>
              <a:t>alba</a:t>
            </a:r>
            <a:endParaRPr lang="hr-H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2492896"/>
            <a:ext cx="3313044" cy="2520280"/>
          </a:xfr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212431"/>
            <a:ext cx="1212728" cy="33507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2212431"/>
            <a:ext cx="1651444" cy="3350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3674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Pojas i </a:t>
            </a:r>
            <a:r>
              <a:rPr lang="hr-HR" dirty="0" err="1" smtClean="0"/>
              <a:t>štola</a:t>
            </a:r>
            <a:endParaRPr lang="hr-H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002" y="2276872"/>
            <a:ext cx="2857500" cy="196215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3560928"/>
            <a:ext cx="2304256" cy="183517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99592" y="4581128"/>
            <a:ext cx="11580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400" dirty="0" smtClean="0"/>
              <a:t>POJASI</a:t>
            </a:r>
            <a:endParaRPr lang="hr-HR" sz="2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1430" y="2276872"/>
            <a:ext cx="2177143" cy="165618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060746" y="2550095"/>
            <a:ext cx="11464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400" dirty="0" smtClean="0"/>
              <a:t>ŠTOLA</a:t>
            </a:r>
            <a:endParaRPr lang="hr-HR" sz="2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0002" y="3560928"/>
            <a:ext cx="2412438" cy="1835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0092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3200" dirty="0" smtClean="0"/>
              <a:t>misnica</a:t>
            </a:r>
            <a:endParaRPr lang="hr-HR" sz="32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2348880"/>
            <a:ext cx="2112998" cy="30480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2204864"/>
            <a:ext cx="2560320" cy="170992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2368134"/>
            <a:ext cx="1931426" cy="275711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3775893"/>
            <a:ext cx="2664296" cy="1779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0259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3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r-HR" sz="3200" dirty="0" smtClean="0"/>
              <a:t>Mitra i pastirski štap</a:t>
            </a:r>
            <a:endParaRPr lang="hr-HR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5779" y="3861048"/>
            <a:ext cx="2188666" cy="169621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27584" y="4941059"/>
            <a:ext cx="902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 smtClean="0"/>
              <a:t>MITRA</a:t>
            </a:r>
            <a:endParaRPr lang="hr-HR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2229571"/>
            <a:ext cx="1153763" cy="2504292"/>
          </a:xfr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2348880"/>
            <a:ext cx="1324991" cy="313637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868144" y="5115924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ŠTAP</a:t>
            </a:r>
            <a:endParaRPr lang="hr-HR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5815" y="2492896"/>
            <a:ext cx="2122848" cy="2122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335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1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3" presetClass="entr" presetSubtype="3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2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uture">
  <a:themeElements>
    <a:clrScheme name="Couture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Black 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630</TotalTime>
  <Words>179</Words>
  <Application>Microsoft Office PowerPoint</Application>
  <PresentationFormat>On-screen Show (4:3)</PresentationFormat>
  <Paragraphs>35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Couture</vt:lpstr>
      <vt:lpstr>LITURGIJSKO RUHO, LITURGIJSKI PREDMETI I LITURGIJSKE KNJIGE</vt:lpstr>
      <vt:lpstr>Liturgijsko RUHO</vt:lpstr>
      <vt:lpstr>tALAR</vt:lpstr>
      <vt:lpstr>PowerPoint Presentation</vt:lpstr>
      <vt:lpstr>Naglavnik (amikt)</vt:lpstr>
      <vt:lpstr>alba</vt:lpstr>
      <vt:lpstr>Pojas i štola</vt:lpstr>
      <vt:lpstr>misnica</vt:lpstr>
      <vt:lpstr>Mitra i pastirski štap</vt:lpstr>
      <vt:lpstr>PowerPoint Presentation</vt:lpstr>
      <vt:lpstr>PowerPoint Presentation</vt:lpstr>
      <vt:lpstr>PowerPoint Presentation</vt:lpstr>
      <vt:lpstr>Križ</vt:lpstr>
      <vt:lpstr>kalež</vt:lpstr>
      <vt:lpstr>Plitica (PATENA)</vt:lpstr>
      <vt:lpstr>Korporal I KALEŽNJAK</vt:lpstr>
      <vt:lpstr>Ampulice (vrčići)</vt:lpstr>
      <vt:lpstr>Ciborij</vt:lpstr>
      <vt:lpstr>Svijeće I CVIJEĆE</vt:lpstr>
      <vt:lpstr>PowerPoint Presentation</vt:lpstr>
      <vt:lpstr>RIMSKI MISAL</vt:lpstr>
      <vt:lpstr>OBREDNIK</vt:lpstr>
      <vt:lpstr>ČASOSLOV (BREVIJAR)</vt:lpstr>
      <vt:lpstr>MOLITVENIK I PJESMARICA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LITURGIJSKI PREDMETI I KNJIGE</dc:title>
  <dc:creator>Jurica Korać</dc:creator>
  <cp:lastModifiedBy>Josip</cp:lastModifiedBy>
  <cp:revision>30</cp:revision>
  <dcterms:created xsi:type="dcterms:W3CDTF">2012-04-11T09:15:26Z</dcterms:created>
  <dcterms:modified xsi:type="dcterms:W3CDTF">2014-02-23T22:06:32Z</dcterms:modified>
</cp:coreProperties>
</file>