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1"/>
  </p:notesMasterIdLst>
  <p:sldIdLst>
    <p:sldId id="256" r:id="rId2"/>
    <p:sldId id="257" r:id="rId3"/>
    <p:sldId id="258" r:id="rId4"/>
    <p:sldId id="263" r:id="rId5"/>
    <p:sldId id="264" r:id="rId6"/>
    <p:sldId id="261" r:id="rId7"/>
    <p:sldId id="262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6" r:id="rId16"/>
    <p:sldId id="277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419F7081-04A1-475D-9243-52D2AFFACD09}">
          <p14:sldIdLst>
            <p14:sldId id="256"/>
            <p14:sldId id="257"/>
            <p14:sldId id="258"/>
            <p14:sldId id="263"/>
            <p14:sldId id="264"/>
            <p14:sldId id="261"/>
            <p14:sldId id="262"/>
            <p14:sldId id="265"/>
            <p14:sldId id="266"/>
            <p14:sldId id="267"/>
            <p14:sldId id="268"/>
            <p14:sldId id="270"/>
            <p14:sldId id="271"/>
            <p14:sldId id="272"/>
            <p14:sldId id="276"/>
            <p14:sldId id="277"/>
            <p14:sldId id="273"/>
            <p14:sldId id="274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F1247-BA7D-4B54-B9BC-DA2F49EEE11B}" type="datetimeFigureOut">
              <a:rPr lang="hr-HR" smtClean="0"/>
              <a:t>13.2.2016.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19898-881C-4099-AF73-0763A1834B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522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8703-17E4-4AF9-AE2E-FB14E42EC32C}" type="datetimeFigureOut">
              <a:rPr lang="hr-HR" smtClean="0"/>
              <a:t>13.2.2016.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3779-2F7F-4083-A359-58A163A1EE5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8703-17E4-4AF9-AE2E-FB14E42EC32C}" type="datetimeFigureOut">
              <a:rPr lang="hr-HR" smtClean="0"/>
              <a:t>13.2.2016.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3779-2F7F-4083-A359-58A163A1EE5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8703-17E4-4AF9-AE2E-FB14E42EC32C}" type="datetimeFigureOut">
              <a:rPr lang="hr-HR" smtClean="0"/>
              <a:t>13.2.2016.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3779-2F7F-4083-A359-58A163A1EE5B}" type="slidenum">
              <a:rPr lang="hr-HR" smtClean="0"/>
              <a:t>‹#›</a:t>
            </a:fld>
            <a:endParaRPr lang="hr-H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8703-17E4-4AF9-AE2E-FB14E42EC32C}" type="datetimeFigureOut">
              <a:rPr lang="hr-HR" smtClean="0"/>
              <a:t>13.2.2016.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3779-2F7F-4083-A359-58A163A1EE5B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8703-17E4-4AF9-AE2E-FB14E42EC32C}" type="datetimeFigureOut">
              <a:rPr lang="hr-HR" smtClean="0"/>
              <a:t>13.2.2016.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3779-2F7F-4083-A359-58A163A1EE5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8703-17E4-4AF9-AE2E-FB14E42EC32C}" type="datetimeFigureOut">
              <a:rPr lang="hr-HR" smtClean="0"/>
              <a:t>13.2.2016.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3779-2F7F-4083-A359-58A163A1EE5B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8703-17E4-4AF9-AE2E-FB14E42EC32C}" type="datetimeFigureOut">
              <a:rPr lang="hr-HR" smtClean="0"/>
              <a:t>13.2.2016.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3779-2F7F-4083-A359-58A163A1EE5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8703-17E4-4AF9-AE2E-FB14E42EC32C}" type="datetimeFigureOut">
              <a:rPr lang="hr-HR" smtClean="0"/>
              <a:t>13.2.2016.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3779-2F7F-4083-A359-58A163A1EE5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8703-17E4-4AF9-AE2E-FB14E42EC32C}" type="datetimeFigureOut">
              <a:rPr lang="hr-HR" smtClean="0"/>
              <a:t>13.2.2016.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3779-2F7F-4083-A359-58A163A1EE5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8703-17E4-4AF9-AE2E-FB14E42EC32C}" type="datetimeFigureOut">
              <a:rPr lang="hr-HR" smtClean="0"/>
              <a:t>13.2.2016.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3779-2F7F-4083-A359-58A163A1EE5B}" type="slidenum">
              <a:rPr lang="hr-HR" smtClean="0"/>
              <a:t>‹#›</a:t>
            </a:fld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8703-17E4-4AF9-AE2E-FB14E42EC32C}" type="datetimeFigureOut">
              <a:rPr lang="hr-HR" smtClean="0"/>
              <a:t>13.2.2016.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3779-2F7F-4083-A359-58A163A1EE5B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5938703-17E4-4AF9-AE2E-FB14E42EC32C}" type="datetimeFigureOut">
              <a:rPr lang="hr-HR" smtClean="0"/>
              <a:t>13.2.2016.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313779-2F7F-4083-A359-58A163A1EE5B}" type="slidenum">
              <a:rPr lang="hr-HR" smtClean="0"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458200" cy="504056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ULOGA DOKUMENTIRANJA PROGRAMA VJERSKOG ODGOJA S NAGLASKOM NA PROCES FORMIRANJA DJEČJEG IDENTITETA</a:t>
            </a:r>
            <a:br>
              <a:rPr lang="hr-HR" dirty="0" smtClean="0">
                <a:solidFill>
                  <a:schemeClr val="bg1"/>
                </a:solidFill>
              </a:rPr>
            </a:br>
            <a:r>
              <a:rPr lang="hr-HR" dirty="0" smtClean="0">
                <a:solidFill>
                  <a:schemeClr val="bg1"/>
                </a:solidFill>
              </a:rPr>
              <a:t/>
            </a:r>
            <a:br>
              <a:rPr lang="hr-HR" dirty="0" smtClean="0">
                <a:solidFill>
                  <a:schemeClr val="bg1"/>
                </a:solidFill>
              </a:rPr>
            </a:br>
            <a:r>
              <a:rPr lang="hr-HR" dirty="0">
                <a:solidFill>
                  <a:schemeClr val="bg1"/>
                </a:solidFill>
              </a:rPr>
              <a:t/>
            </a:r>
            <a:br>
              <a:rPr lang="hr-HR" dirty="0">
                <a:solidFill>
                  <a:schemeClr val="bg1"/>
                </a:solidFill>
              </a:rPr>
            </a:br>
            <a:r>
              <a:rPr lang="hr-HR" dirty="0" smtClean="0">
                <a:solidFill>
                  <a:schemeClr val="bg1"/>
                </a:solidFill>
              </a:rPr>
              <a:t>Snježana </a:t>
            </a:r>
            <a:r>
              <a:rPr lang="hr-HR" dirty="0" err="1" smtClean="0">
                <a:solidFill>
                  <a:schemeClr val="bg1"/>
                </a:solidFill>
              </a:rPr>
              <a:t>Catela</a:t>
            </a:r>
            <a:r>
              <a:rPr lang="hr-HR" dirty="0" smtClean="0">
                <a:solidFill>
                  <a:schemeClr val="bg1"/>
                </a:solidFill>
              </a:rPr>
              <a:t> odgojitelj - savjetnik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14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nježana\Desktop\TOGE 2015\DSC0307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382270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Snježana\Desktop\SNJEŽANA\DSC0184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92896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98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 smtClean="0"/>
              <a:t>U neposrednom radu težimo individualizaciji odgojno – obrazovnog procesa, uvažavamo sve aspekte djetetova razvoja</a:t>
            </a:r>
            <a:endParaRPr lang="hr-HR" sz="3200" dirty="0"/>
          </a:p>
        </p:txBody>
      </p:sp>
      <p:pic>
        <p:nvPicPr>
          <p:cNvPr id="16386" name="Picture 2" descr="C:\Users\Snježana\Desktop\Biblijske priče\2014-04-11 15.33.4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Snježana\Desktop\Biblijske priče\2014-09-23 08.46.2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24944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35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Uvažavamo individualne razlike i sposobnosti djece s obzirom na različitu kronološku dob, intelektualne snage, duhovnu i religioznu dimenziju i poticaj obitelji</a:t>
            </a:r>
          </a:p>
        </p:txBody>
      </p:sp>
      <p:pic>
        <p:nvPicPr>
          <p:cNvPr id="18434" name="Picture 2" descr="C:\Users\Snježana\Desktop\vjerske akt\DSC0347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4104455" cy="311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Snježana\Desktop\vjerske akt\DSC0348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4" y="2636912"/>
            <a:ext cx="4031431" cy="304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06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872067" y="836712"/>
            <a:ext cx="7408333" cy="5289451"/>
          </a:xfrm>
        </p:spPr>
        <p:txBody>
          <a:bodyPr>
            <a:noAutofit/>
          </a:bodyPr>
          <a:lstStyle/>
          <a:p>
            <a:r>
              <a:rPr lang="hr-HR" sz="4000" dirty="0" smtClean="0"/>
              <a:t>Unapređujemo intelektualni, društveni, moralni i duhovni razvoj djece kroz stjecanje doživljaja, znanja, vještina i navika, kroz izgrađivanje identiteta, humanizma i tolerancije, odgovornosti, autonomije i kreativnosti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94195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400" dirty="0" smtClean="0"/>
              <a:t>Pomažemo djetetu u uspostavljanju autentičnih odnosa s drugima, osobito različitima i onima koji imaju drugačije religiozne navike i ponašanja u predškolskoj ustanovi i životu uopće </a:t>
            </a:r>
            <a:endParaRPr lang="hr-HR" sz="2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9458" name="Picture 2" descr="C:\Users\Snježana\Desktop\Biblijske priče\2014-10-16 11.09.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" y="2031488"/>
            <a:ext cx="4032448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Snježana\Desktop\TOGE 2015\DSC0297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413995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40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000" dirty="0" smtClean="0"/>
              <a:t>U fazi stvaranja spoznaja i analiza situacije pomažu u utvrđivanju teme, razradi projekta i dnevnoj pripremi. U fazi realizacije djeca su potaknuta na kreativno provođenje aktivnosti, a u fazi vrednovanja odgojitelji primjenjuju samokritičnost i implicitnost.  </a:t>
            </a:r>
            <a:endParaRPr lang="hr-HR" sz="2000" dirty="0"/>
          </a:p>
        </p:txBody>
      </p:sp>
      <p:pic>
        <p:nvPicPr>
          <p:cNvPr id="1026" name="Picture 2" descr="C:\Users\Snježana\Desktop\vjerske akt\DSC0379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3822700" cy="276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nježana\Desktop\vjerske akt\DSC0349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492897"/>
            <a:ext cx="417544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089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Snježana\Desktop\vjerske akt\DSC0379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25474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nježana\Desktop\vjerske akt\DSC0379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453" y="2492896"/>
            <a:ext cx="453650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537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Pratimo, dokumentiramo i prezentiramo ostvarene rezultate </a:t>
            </a:r>
            <a:endParaRPr lang="hr-HR" dirty="0"/>
          </a:p>
        </p:txBody>
      </p:sp>
      <p:pic>
        <p:nvPicPr>
          <p:cNvPr id="20482" name="Picture 2" descr="C:\Users\Snježana\Desktop\SNJEŽANA\DSC0311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3822700" cy="276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Snježana\Desktop\vjerske akt\DSC0346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780928"/>
            <a:ext cx="3822700" cy="289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52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Snježana\Desktop\SNJEŽANA\DSC0185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55" y="548680"/>
            <a:ext cx="857329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4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676654" y="2204864"/>
            <a:ext cx="3607313" cy="3921616"/>
          </a:xfrm>
        </p:spPr>
        <p:txBody>
          <a:bodyPr>
            <a:normAutofit/>
          </a:bodyPr>
          <a:lstStyle/>
          <a:p>
            <a:r>
              <a:rPr lang="hr-HR" sz="3200" dirty="0" smtClean="0"/>
              <a:t>HVALA NA PAŽNJI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0" indent="0" algn="ctr">
              <a:buNone/>
            </a:pPr>
            <a:endParaRPr lang="hr-HR" dirty="0" smtClean="0"/>
          </a:p>
          <a:p>
            <a:pPr algn="ctr"/>
            <a:r>
              <a:rPr lang="hr-HR" sz="3200" dirty="0" smtClean="0"/>
              <a:t>MIR VAMA</a:t>
            </a:r>
            <a:endParaRPr lang="hr-HR" sz="3200" dirty="0"/>
          </a:p>
        </p:txBody>
      </p:sp>
      <p:pic>
        <p:nvPicPr>
          <p:cNvPr id="23554" name="Picture 2" descr="C:\Users\Snježana\Desktop\Međugorje 2013\2013-08-28 15.15.5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295232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/>
          <a:lstStyle/>
          <a:p>
            <a:endParaRPr lang="hr-HR" dirty="0" smtClean="0"/>
          </a:p>
          <a:p>
            <a:r>
              <a:rPr lang="hr-HR" sz="3600" dirty="0" smtClean="0"/>
              <a:t>skupina Zvjezdica </a:t>
            </a:r>
          </a:p>
          <a:p>
            <a:r>
              <a:rPr lang="hr-HR" sz="3600" dirty="0" smtClean="0"/>
              <a:t>skupina Različak</a:t>
            </a:r>
          </a:p>
          <a:p>
            <a:r>
              <a:rPr lang="hr-HR" sz="3600" dirty="0" smtClean="0"/>
              <a:t>skupina Krijesnica </a:t>
            </a:r>
            <a:endParaRPr lang="hr-HR" sz="36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U </a:t>
            </a:r>
            <a:r>
              <a:rPr lang="hr-HR" sz="2800" dirty="0" err="1" smtClean="0">
                <a:solidFill>
                  <a:schemeClr val="bg1"/>
                </a:solidFill>
              </a:rPr>
              <a:t>DV</a:t>
            </a:r>
            <a:r>
              <a:rPr lang="hr-HR" sz="2800" dirty="0" smtClean="0">
                <a:solidFill>
                  <a:schemeClr val="bg1"/>
                </a:solidFill>
              </a:rPr>
              <a:t> Vrapče program katoličkog vjerskog odgoja provodi se kao cjelodnevni program u tri odgojne skupine na tri </a:t>
            </a:r>
            <a:r>
              <a:rPr lang="hr-HR" sz="2800" dirty="0" smtClean="0">
                <a:solidFill>
                  <a:schemeClr val="bg1"/>
                </a:solidFill>
              </a:rPr>
              <a:t>objekta</a:t>
            </a:r>
            <a:endParaRPr lang="hr-H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60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 dirty="0" smtClean="0"/>
              <a:t>Vjerski program provodimo kao obogaćivanje a ne kao zamjenu za redoviti program </a:t>
            </a:r>
            <a:endParaRPr lang="hr-HR" sz="4000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Prednost dajemo igri kao osnovnom obliku aktivnosti, metodi i sredstvu rada u poticajno oblikovanom materijalnom i socijalnom okružju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/>
              <a:t>Pridonosimo osobnoj emocionalnoj, duhovnoj, obrazovnoj i socijalnoj dobrobiti </a:t>
            </a:r>
            <a:r>
              <a:rPr lang="hr-HR" dirty="0" smtClean="0"/>
              <a:t>djeteta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9069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Izgrađujemo interakcijske odnose s djecom u svrhu postizanja njihovog samopouzdanja, sigurnosti i stvaranja pozitivne slike o sebi kao kompetentnoj osobi i svome mjestu u svijetu </a:t>
            </a:r>
            <a:endParaRPr lang="hr-HR" sz="24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3822700" cy="329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Users\Snježana\Desktop\SNJEŽANA\DSC0184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871440"/>
            <a:ext cx="3822700" cy="306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96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400" dirty="0" smtClean="0"/>
              <a:t>Pratimo liturgijsko vrijeme i blagdane te motiviramo djecu polazeći od njihovog neposrednog iskustva i doživljaja do izbora tema po kriteriju vjernosti Svetom pismu, djeci i situaciji uz spontano prihvaćanje i izražavanje</a:t>
            </a:r>
            <a:endParaRPr lang="hr-HR" sz="24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396671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92896"/>
            <a:ext cx="382270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67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nježana\Desktop\vjerske akt\DSC0347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822700" cy="276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Snježana\Desktop\vjerske akt\DSC0347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382270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96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 smtClean="0"/>
              <a:t>U aktivnosti vjerskog sadržaja uključuju se djeca prema osobnom interesu i razvojnim sposobnostima </a:t>
            </a:r>
            <a:endParaRPr lang="hr-HR" sz="3600" dirty="0"/>
          </a:p>
        </p:txBody>
      </p:sp>
      <p:pic>
        <p:nvPicPr>
          <p:cNvPr id="11267" name="Picture 3" descr="C:\Users\Snježana\Desktop\vjerske akt\DSC0348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403244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Snježana\Desktop\vjerske akt\DSC0346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4" y="2276872"/>
            <a:ext cx="4319463" cy="340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9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872067" y="836712"/>
            <a:ext cx="7660373" cy="5289451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Uključivanje roditelja u odgojno - obrazovni proces važna je odrednica u provođenju vjerskog programa </a:t>
            </a:r>
          </a:p>
          <a:p>
            <a:endParaRPr lang="hr-HR" dirty="0"/>
          </a:p>
          <a:p>
            <a:r>
              <a:rPr lang="hr-HR" dirty="0" smtClean="0"/>
              <a:t>upoznavanje roditelja s programom</a:t>
            </a:r>
          </a:p>
          <a:p>
            <a:r>
              <a:rPr lang="hr-HR" dirty="0"/>
              <a:t>i</a:t>
            </a:r>
            <a:r>
              <a:rPr lang="hr-HR" dirty="0" smtClean="0"/>
              <a:t>nformiranje roditelja o planiranju i postignućima djece</a:t>
            </a:r>
          </a:p>
          <a:p>
            <a:r>
              <a:rPr lang="hr-HR" dirty="0"/>
              <a:t>r</a:t>
            </a:r>
            <a:r>
              <a:rPr lang="hr-HR" dirty="0" smtClean="0"/>
              <a:t>adionice za roditelje i djecu</a:t>
            </a:r>
          </a:p>
          <a:p>
            <a:r>
              <a:rPr lang="hr-HR" dirty="0"/>
              <a:t>o</a:t>
            </a:r>
            <a:r>
              <a:rPr lang="hr-HR" dirty="0" smtClean="0"/>
              <a:t>bilježavanje blagdana i sudjelovanje u slavljima</a:t>
            </a:r>
          </a:p>
          <a:p>
            <a:r>
              <a:rPr lang="hr-HR" dirty="0"/>
              <a:t>u</a:t>
            </a:r>
            <a:r>
              <a:rPr lang="hr-HR" dirty="0" smtClean="0"/>
              <a:t> kutiću za roditelje informativne i komunikacijske djelatnosti</a:t>
            </a:r>
          </a:p>
          <a:p>
            <a:r>
              <a:rPr lang="hr-HR" dirty="0"/>
              <a:t>z</a:t>
            </a:r>
            <a:r>
              <a:rPr lang="hr-HR" dirty="0" smtClean="0"/>
              <a:t>ajednički rad u stvaranju projekata</a:t>
            </a:r>
          </a:p>
          <a:p>
            <a:r>
              <a:rPr lang="hr-HR" dirty="0"/>
              <a:t>p</a:t>
            </a:r>
            <a:r>
              <a:rPr lang="hr-HR" dirty="0" smtClean="0"/>
              <a:t>ratimo uključenost roditelja kroz sve vidove suradnje i vrste uključenosti</a:t>
            </a:r>
          </a:p>
        </p:txBody>
      </p:sp>
    </p:spTree>
    <p:extLst>
      <p:ext uri="{BB962C8B-B14F-4D97-AF65-F5344CB8AC3E}">
        <p14:creationId xmlns:p14="http://schemas.microsoft.com/office/powerpoint/2010/main" val="251088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nježana\Desktop\TOGE 2015\DSC0294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403872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Snježana\Desktop\Biblijske priče\2013-12-19 10.27.1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04865"/>
            <a:ext cx="382270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25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lni oblik">
  <a:themeElements>
    <a:clrScheme name="Valni oblik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lni oblik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lni oblik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239</TotalTime>
  <Words>357</Words>
  <Application>Microsoft Office PowerPoint</Application>
  <PresentationFormat>Prikaz na zaslonu (4:3)</PresentationFormat>
  <Paragraphs>34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0" baseType="lpstr">
      <vt:lpstr>Valni oblik</vt:lpstr>
      <vt:lpstr>ULOGA DOKUMENTIRANJA PROGRAMA VJERSKOG ODGOJA S NAGLASKOM NA PROCES FORMIRANJA DJEČJEG IDENTITETA   Snježana Catela odgojitelj - savjetnik</vt:lpstr>
      <vt:lpstr>U DV Vrapče program katoličkog vjerskog odgoja provodi se kao cjelodnevni program u tri odgojne skupine na tri objekta</vt:lpstr>
      <vt:lpstr>Vjerski program provodimo kao obogaćivanje a ne kao zamjenu za redoviti program </vt:lpstr>
      <vt:lpstr>Izgrađujemo interakcijske odnose s djecom u svrhu postizanja njihovog samopouzdanja, sigurnosti i stvaranja pozitivne slike o sebi kao kompetentnoj osobi i svome mjestu u svijetu </vt:lpstr>
      <vt:lpstr>Pratimo liturgijsko vrijeme i blagdane te motiviramo djecu polazeći od njihovog neposrednog iskustva i doživljaja do izbora tema po kriteriju vjernosti Svetom pismu, djeci i situaciji uz spontano prihvaćanje i izražavanje</vt:lpstr>
      <vt:lpstr>PowerPointova prezentacija</vt:lpstr>
      <vt:lpstr>U aktivnosti vjerskog sadržaja uključuju se djeca prema osobnom interesu i razvojnim sposobnostima </vt:lpstr>
      <vt:lpstr>PowerPointova prezentacija</vt:lpstr>
      <vt:lpstr>PowerPointova prezentacija</vt:lpstr>
      <vt:lpstr>PowerPointova prezentacija</vt:lpstr>
      <vt:lpstr>U neposrednom radu težimo individualizaciji odgojno – obrazovnog procesa, uvažavamo sve aspekte djetetova razvoja</vt:lpstr>
      <vt:lpstr>Uvažavamo individualne razlike i sposobnosti djece s obzirom na različitu kronološku dob, intelektualne snage, duhovnu i religioznu dimenziju i poticaj obitelji</vt:lpstr>
      <vt:lpstr>PowerPointova prezentacija</vt:lpstr>
      <vt:lpstr>Pomažemo djetetu u uspostavljanju autentičnih odnosa s drugima, osobito različitima i onima koji imaju drugačije religiozne navike i ponašanja u predškolskoj ustanovi i životu uopće </vt:lpstr>
      <vt:lpstr>U fazi stvaranja spoznaja i analiza situacije pomažu u utvrđivanju teme, razradi projekta i dnevnoj pripremi. U fazi realizacije djeca su potaknuta na kreativno provođenje aktivnosti, a u fazi vrednovanja odgojitelji primjenjuju samokritičnost i implicitnost.  </vt:lpstr>
      <vt:lpstr>PowerPointova prezentacija</vt:lpstr>
      <vt:lpstr>Pratimo, dokumentiramo i prezentiramo ostvarene rezultate 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DOKUMENTIRANJE PROGRAMA KATOLIČKOG VJERSKOG ODGOJA PREDŠKOLSKE DJECE U DJEČJEM VRTIĆU VRAPČE</dc:title>
  <dc:creator>Snježana</dc:creator>
  <cp:lastModifiedBy>Snježana</cp:lastModifiedBy>
  <cp:revision>26</cp:revision>
  <dcterms:created xsi:type="dcterms:W3CDTF">2016-01-21T18:48:15Z</dcterms:created>
  <dcterms:modified xsi:type="dcterms:W3CDTF">2016-02-13T21:07:48Z</dcterms:modified>
</cp:coreProperties>
</file>