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2" r:id="rId13"/>
    <p:sldId id="268" r:id="rId14"/>
    <p:sldId id="269" r:id="rId15"/>
    <p:sldId id="270" r:id="rId16"/>
    <p:sldId id="273" r:id="rId17"/>
  </p:sldIdLst>
  <p:sldSz cx="9144000" cy="6858000" type="screen4x3"/>
  <p:notesSz cx="6888163" cy="100203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46AE8D5-7597-420E-BEEE-B97D2A33A0A0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298BEC4-B3D5-43E0-A48C-8788AEB2B8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828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73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972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24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3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81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412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076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86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4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47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7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B654-F5AC-459B-9FF3-472E3B3726A6}" type="datetimeFigureOut">
              <a:rPr lang="hr-HR" smtClean="0"/>
              <a:t>3.12.2017.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E699-19AE-43EA-B16E-0DBE63A1487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8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Došašće ili advent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63688" y="5517232"/>
            <a:ext cx="45719" cy="121568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26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03032" cy="1162050"/>
          </a:xfrm>
        </p:spPr>
        <p:txBody>
          <a:bodyPr>
            <a:normAutofit/>
          </a:bodyPr>
          <a:lstStyle/>
          <a:p>
            <a:pPr algn="ctr"/>
            <a:r>
              <a:rPr lang="hr-HR" sz="5400" dirty="0">
                <a:solidFill>
                  <a:srgbClr val="AC66BB"/>
                </a:solidFill>
                <a:latin typeface="Monotype Corsiva" panose="03010101010201010101" pitchFamily="66" charset="0"/>
              </a:rPr>
              <a:t>Sv. </a:t>
            </a:r>
            <a:r>
              <a:rPr lang="hr-HR" sz="5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Nikola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4330824" cy="4137323"/>
          </a:xfrm>
        </p:spPr>
        <p:txBody>
          <a:bodyPr>
            <a:normAutofit fontScale="92500"/>
          </a:bodyPr>
          <a:lstStyle/>
          <a:p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Sv</a:t>
            </a:r>
            <a:r>
              <a:rPr lang="hr-HR" sz="4400" dirty="0">
                <a:solidFill>
                  <a:srgbClr val="AC66BB"/>
                </a:solidFill>
                <a:latin typeface="Monotype Corsiva" panose="03010101010201010101" pitchFamily="66" charset="0"/>
              </a:rPr>
              <a:t>. </a:t>
            </a: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Nikolu slavimo 6. prosinca. </a:t>
            </a:r>
          </a:p>
          <a:p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Zaštitnik je djece i putnika. </a:t>
            </a:r>
          </a:p>
          <a:p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Običaj je darivanja na blagdan sv. Nikole.</a:t>
            </a:r>
          </a:p>
          <a:p>
            <a:endParaRPr lang="hr-HR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6872"/>
            <a:ext cx="1368152" cy="27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1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91064" cy="1162050"/>
          </a:xfrm>
        </p:spPr>
        <p:txBody>
          <a:bodyPr>
            <a:normAutofit/>
          </a:bodyPr>
          <a:lstStyle/>
          <a:p>
            <a:pPr algn="ctr"/>
            <a:r>
              <a:rPr lang="hr-HR" sz="5400" dirty="0">
                <a:solidFill>
                  <a:srgbClr val="AC66BB"/>
                </a:solidFill>
                <a:latin typeface="Monotype Corsiva" panose="03010101010201010101" pitchFamily="66" charset="0"/>
              </a:rPr>
              <a:t>Sv. </a:t>
            </a:r>
            <a:r>
              <a:rPr lang="hr-HR" sz="5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Lucija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6848" cy="4691063"/>
          </a:xfrm>
        </p:spPr>
        <p:txBody>
          <a:bodyPr>
            <a:normAutofit/>
          </a:bodyPr>
          <a:lstStyle/>
          <a:p>
            <a:pPr lvl="0"/>
            <a:r>
              <a:rPr lang="hr-HR" sz="4400" dirty="0">
                <a:solidFill>
                  <a:srgbClr val="AC66BB"/>
                </a:solidFill>
                <a:latin typeface="Monotype Corsiva" panose="03010101010201010101" pitchFamily="66" charset="0"/>
              </a:rPr>
              <a:t>S</a:t>
            </a: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v</a:t>
            </a:r>
            <a:r>
              <a:rPr lang="hr-HR" sz="4400" dirty="0">
                <a:solidFill>
                  <a:srgbClr val="AC66BB"/>
                </a:solidFill>
                <a:latin typeface="Monotype Corsiva" panose="03010101010201010101" pitchFamily="66" charset="0"/>
              </a:rPr>
              <a:t>. </a:t>
            </a: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Luciju slavimo 13. prosinca.</a:t>
            </a:r>
            <a:endParaRPr lang="hr-HR" sz="4400" dirty="0">
              <a:solidFill>
                <a:srgbClr val="AC66BB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hr-HR" sz="4400" dirty="0">
                <a:solidFill>
                  <a:srgbClr val="AC66BB"/>
                </a:solidFill>
                <a:latin typeface="Monotype Corsiva" panose="03010101010201010101" pitchFamily="66" charset="0"/>
              </a:rPr>
              <a:t>Zaštitnica je </a:t>
            </a: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svima koji imaju problema s očima i vidom.</a:t>
            </a:r>
            <a:endParaRPr lang="hr-HR" sz="4400" dirty="0">
              <a:solidFill>
                <a:srgbClr val="AC66BB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38864"/>
            <a:ext cx="3424733" cy="253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0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Na blagdan svete Lucije (13. prosinca) sijemo pšenicu da naraste do Božića.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356992"/>
            <a:ext cx="2016224" cy="289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lvl="0" indent="0" algn="ctr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Ovo sveto vrijeme došašća obilježava  iščekivanje malog Isusa (Božića), </a:t>
            </a:r>
          </a:p>
          <a:p>
            <a:pPr marL="0" lvl="0" indent="0" algn="ctr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nada i čežnja za Bogom.</a:t>
            </a:r>
          </a:p>
          <a:p>
            <a:pPr marL="0" lvl="0" indent="0" algn="ctr">
              <a:buNone/>
            </a:pPr>
            <a:endParaRPr lang="hr-HR" sz="4400" dirty="0" smtClean="0">
              <a:solidFill>
                <a:srgbClr val="AC66BB"/>
              </a:solidFill>
              <a:latin typeface="Monotype Corsiva" panose="03010101010201010101" pitchFamily="66" charset="0"/>
            </a:endParaRPr>
          </a:p>
          <a:p>
            <a:pPr marL="0" lvl="0" indent="0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Marija, Isusova i naša majka, </a:t>
            </a:r>
          </a:p>
          <a:p>
            <a:pPr marL="0" lvl="0" indent="0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najbolje nas uči kako treba </a:t>
            </a:r>
          </a:p>
          <a:p>
            <a:pPr marL="0" lvl="0" indent="0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Isusa čekati i voljeti.</a:t>
            </a:r>
          </a:p>
          <a:p>
            <a:pPr marL="0" lvl="0" indent="0">
              <a:buNone/>
            </a:pPr>
            <a:endParaRPr lang="hr-HR" sz="4400" dirty="0">
              <a:solidFill>
                <a:srgbClr val="AC66BB"/>
              </a:solidFill>
              <a:latin typeface="Monotype Corsiva" panose="03010101010201010101" pitchFamily="66" charset="0"/>
            </a:endParaRP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42605"/>
            <a:ext cx="1481979" cy="232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42" y="1709968"/>
            <a:ext cx="15906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1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U došašću trebamo očistiti svoje srce od grijeha i pripremiti se za dolazak Spasitelja.</a:t>
            </a:r>
          </a:p>
          <a:p>
            <a:pPr marL="0" indent="0" algn="ctr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Zato Isusa molimo </a:t>
            </a:r>
          </a:p>
          <a:p>
            <a:pPr marL="0" indent="0" algn="ctr">
              <a:buNone/>
            </a:pP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da dođe u naše srce i </a:t>
            </a:r>
          </a:p>
          <a:p>
            <a:pPr marL="0" indent="0" algn="ctr">
              <a:buNone/>
            </a:pPr>
            <a:r>
              <a:rPr lang="hr-HR" sz="4400" b="1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svi zajedno recimo</a:t>
            </a:r>
            <a:r>
              <a:rPr lang="hr-HR" sz="44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636068" cy="163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sz="60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/>
            </a:r>
            <a:br>
              <a:rPr lang="hr-HR" sz="60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</a:br>
            <a:r>
              <a:rPr lang="hr-HR" sz="6000" dirty="0" smtClean="0">
                <a:solidFill>
                  <a:srgbClr val="AC66BB"/>
                </a:solidFill>
                <a:latin typeface="Monotype Corsiva" panose="03010101010201010101" pitchFamily="66" charset="0"/>
              </a:rPr>
              <a:t>DOĐI, GOSPODINE  ISUSE!</a:t>
            </a:r>
            <a:r>
              <a:rPr lang="hr-HR" sz="6000" dirty="0" smtClean="0">
                <a:solidFill>
                  <a:prstClr val="black"/>
                </a:solidFill>
              </a:rPr>
              <a:t/>
            </a:r>
            <a:br>
              <a:rPr lang="hr-HR" sz="6000" dirty="0" smtClean="0">
                <a:solidFill>
                  <a:prstClr val="black"/>
                </a:solidFill>
              </a:rPr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161067" cy="42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516724" cy="26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50" y="2492896"/>
            <a:ext cx="3540713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2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Došašće ili advent</a:t>
            </a:r>
            <a:endParaRPr lang="hr-H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690864" cy="4353347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FFFFCC"/>
              </a:buClr>
              <a:buSzPct val="75000"/>
              <a:buNone/>
              <a:defRPr/>
            </a:pPr>
            <a:r>
              <a:rPr lang="hr-HR" sz="5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 CENA" panose="02000000000000000000" pitchFamily="2" charset="0"/>
              </a:rPr>
              <a:t>Došašće </a:t>
            </a:r>
            <a:r>
              <a:rPr lang="hr-HR" sz="5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 CENA" panose="02000000000000000000" pitchFamily="2" charset="0"/>
              </a:rPr>
              <a:t>je vrijeme </a:t>
            </a:r>
            <a:r>
              <a:rPr lang="hr-HR" sz="54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 CENA" panose="02000000000000000000" pitchFamily="2" charset="0"/>
              </a:rPr>
              <a:t>pripreme za blagdan Božića. </a:t>
            </a:r>
          </a:p>
          <a:p>
            <a:pPr lvl="0" fontAlgn="base"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Char char="l"/>
              <a:defRPr/>
            </a:pPr>
            <a:endParaRPr lang="hr-HR" sz="3600" kern="0" dirty="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 CENA" panose="02000000000000000000" pitchFamily="2" charset="0"/>
            </a:endParaRPr>
          </a:p>
          <a:p>
            <a:endParaRPr lang="hr-HR" dirty="0"/>
          </a:p>
        </p:txBody>
      </p:sp>
      <p:pic>
        <p:nvPicPr>
          <p:cNvPr id="7" name="Picture 5" descr="adv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01355"/>
            <a:ext cx="2890837" cy="216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28392" cy="1570186"/>
          </a:xfrm>
        </p:spPr>
        <p:txBody>
          <a:bodyPr>
            <a:normAutofit fontScale="90000"/>
          </a:bodyPr>
          <a:lstStyle/>
          <a:p>
            <a:r>
              <a:rPr lang="hr-HR" kern="0" dirty="0">
                <a:solidFill>
                  <a:srgbClr val="B83D68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Došašće je početak crkvene godine.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72272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400" i="1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Došašće je vrijeme iščekivanja Isusova rođenja. </a:t>
            </a:r>
            <a:endParaRPr lang="pl-PL" sz="4400" i="1" u="sng" dirty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hr-HR" sz="4400" dirty="0">
              <a:latin typeface="Monotype Corsiva" panose="030101010102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8144" y="3933057"/>
            <a:ext cx="2808312" cy="2016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Drugi naziv za </a:t>
            </a:r>
            <a:r>
              <a:rPr lang="pl-PL" sz="4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došašće</a:t>
            </a:r>
            <a:r>
              <a:rPr lang="pl-PL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je </a:t>
            </a:r>
            <a:r>
              <a:rPr lang="pl-PL" sz="44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advent</a:t>
            </a:r>
            <a:r>
              <a:rPr lang="pl-PL" dirty="0"/>
              <a:t>.</a:t>
            </a:r>
            <a:endParaRPr lang="hr-H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35" y="2132856"/>
            <a:ext cx="3127571" cy="420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68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3460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0649"/>
            <a:ext cx="8532440" cy="5832647"/>
          </a:xfrm>
        </p:spPr>
        <p:txBody>
          <a:bodyPr>
            <a:normAutofit/>
          </a:bodyPr>
          <a:lstStyle/>
          <a:p>
            <a:pPr marL="0" indent="0" algn="ctr" fontAlgn="base">
              <a:spcAft>
                <a:spcPct val="0"/>
              </a:spcAft>
              <a:buClr>
                <a:srgbClr val="FFFFCC"/>
              </a:buClr>
              <a:buSzPct val="75000"/>
              <a:buNone/>
              <a:defRPr/>
            </a:pPr>
            <a:endParaRPr lang="hr-HR" sz="4400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  <a:latin typeface="Monotype Corsiva" panose="03010101010201010101" pitchFamily="66" charset="0"/>
            </a:endParaRPr>
          </a:p>
          <a:p>
            <a:pPr marL="0" indent="0" fontAlgn="base">
              <a:spcAft>
                <a:spcPct val="0"/>
              </a:spcAft>
              <a:buClr>
                <a:srgbClr val="FFFFCC"/>
              </a:buClr>
              <a:buSzPct val="75000"/>
              <a:buNone/>
              <a:defRPr/>
            </a:pPr>
            <a:r>
              <a:rPr lang="hr-HR" sz="4400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hr-HR" sz="44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   </a:t>
            </a:r>
            <a:r>
              <a:rPr lang="hr-HR" sz="4400" u="sng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Počinje </a:t>
            </a:r>
            <a:r>
              <a:rPr lang="hr-HR" sz="4400" u="sng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četiri nedjelje prije Božića, </a:t>
            </a:r>
            <a:endParaRPr lang="hr-HR" sz="4400" u="sng" kern="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10199"/>
                </a:outerShdw>
              </a:effectLst>
              <a:latin typeface="Monotype Corsiva" panose="03010101010201010101" pitchFamily="66" charset="0"/>
            </a:endParaRPr>
          </a:p>
          <a:p>
            <a:pPr marL="0" indent="0" fontAlgn="base">
              <a:spcAft>
                <a:spcPct val="0"/>
              </a:spcAft>
              <a:buClr>
                <a:srgbClr val="FFFFCC"/>
              </a:buClr>
              <a:buSzPct val="75000"/>
              <a:buNone/>
              <a:defRPr/>
            </a:pPr>
            <a:r>
              <a:rPr lang="hr-HR" sz="4400" u="sng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a </a:t>
            </a:r>
            <a:r>
              <a:rPr lang="hr-HR" sz="4400" u="sng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završava na </a:t>
            </a:r>
            <a:r>
              <a:rPr lang="hr-HR" sz="4400" u="sng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Monotype Corsiva" panose="03010101010201010101" pitchFamily="66" charset="0"/>
              </a:rPr>
              <a:t>Badnjak.</a:t>
            </a:r>
          </a:p>
          <a:p>
            <a:pPr fontAlgn="base">
              <a:spcAft>
                <a:spcPct val="0"/>
              </a:spcAft>
              <a:buClr>
                <a:srgbClr val="FFFFCC"/>
              </a:buClr>
              <a:buSzPct val="75000"/>
              <a:buFont typeface="Arial" panose="020B0604020202020204" pitchFamily="34" charset="0"/>
              <a:buChar char="»"/>
              <a:defRPr/>
            </a:pPr>
            <a:endParaRPr lang="hr-HR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adv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71267"/>
            <a:ext cx="2808312" cy="35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b="1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Boja došašća je ljubičasta.</a:t>
            </a:r>
          </a:p>
          <a:p>
            <a:pPr marL="0" indent="0">
              <a:buNone/>
            </a:pPr>
            <a:endParaRPr lang="hr-HR" sz="48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4400" b="1" dirty="0">
                <a:solidFill>
                  <a:srgbClr val="AC66BB"/>
                </a:solidFill>
                <a:latin typeface="Monotype Corsiva" panose="03010101010201010101" pitchFamily="66" charset="0"/>
              </a:rPr>
              <a:t>Ljubičasta  boja  može se naći na adventskim svijećama i u crkvi.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7" descr="PB2907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96411" cy="28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Adventski običaji</a:t>
            </a:r>
            <a:endParaRPr lang="hr-HR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4400" dirty="0">
                <a:solidFill>
                  <a:schemeClr val="accent2"/>
                </a:solidFill>
                <a:latin typeface="Monotype Corsiva" panose="03010101010201010101" pitchFamily="66" charset="0"/>
              </a:rPr>
              <a:t>N</a:t>
            </a:r>
            <a:r>
              <a:rPr lang="hr-HR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a stol stavljamo adventski vijenac sa četiri svijeće koje predstavljaju četiri nedjelje došašća.</a:t>
            </a:r>
          </a:p>
          <a:p>
            <a:endParaRPr lang="hr-HR" dirty="0"/>
          </a:p>
        </p:txBody>
      </p:sp>
      <p:pic>
        <p:nvPicPr>
          <p:cNvPr id="7" name="Picture 5" descr="220px-Adventskranz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3156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AC66BB"/>
                </a:solidFill>
                <a:latin typeface="Monotype Corsiva" panose="03010101010201010101" pitchFamily="66" charset="0"/>
              </a:rPr>
              <a:t>Adventski običaji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U crkvi  na misama zornicama pjevaju se pjesme došašća.</a:t>
            </a:r>
          </a:p>
          <a:p>
            <a:pPr marL="0" indent="0" algn="ctr">
              <a:buNone/>
            </a:pPr>
            <a:endParaRPr lang="hr-HR" sz="48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06127"/>
            <a:ext cx="3838947" cy="22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hr-HR" sz="5400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Sveci  koje slavimo </a:t>
            </a:r>
            <a:br>
              <a:rPr lang="hr-HR" sz="5400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</a:br>
            <a:r>
              <a:rPr lang="hr-HR" sz="5400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u došašću su:</a:t>
            </a:r>
            <a:endParaRPr lang="hr-HR" sz="5400" u="sng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7211144" cy="3489251"/>
          </a:xfrm>
        </p:spPr>
        <p:txBody>
          <a:bodyPr anchor="ctr" anchorCtr="1"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5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 </a:t>
            </a:r>
            <a:r>
              <a:rPr lang="hr-HR" sz="5400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sv. Barbara (4. 12.)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5400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 sv. Nikola (6. 12.)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5400" u="sng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 sv. Lucija. (13.12.)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62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67128" cy="1162050"/>
          </a:xfrm>
        </p:spPr>
        <p:txBody>
          <a:bodyPr anchor="t" anchorCtr="1">
            <a:noAutofit/>
          </a:bodyPr>
          <a:lstStyle/>
          <a:p>
            <a:r>
              <a:rPr lang="hr-HR" sz="5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Sv. Barbara</a:t>
            </a:r>
            <a:endParaRPr lang="hr-HR" sz="54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708920"/>
            <a:ext cx="225156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62872" cy="5234260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Danas slavimo sv. Barbaru (4. prosinca).</a:t>
            </a:r>
          </a:p>
          <a:p>
            <a:r>
              <a:rPr lang="hr-HR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Zaštitnica je rudara i poljoprivrednika.</a:t>
            </a:r>
          </a:p>
          <a:p>
            <a:r>
              <a:rPr lang="hr-HR" sz="4400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Običaj je da se stave grančice u vodu kako bi procvale do Božića. </a:t>
            </a:r>
            <a:endParaRPr lang="hr-HR" sz="4400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6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272</Words>
  <Application>Microsoft Office PowerPoint</Application>
  <PresentationFormat>On-screen Show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Došašće ili advent</vt:lpstr>
      <vt:lpstr>Došašće ili advent</vt:lpstr>
      <vt:lpstr>Došašće je početak crkvene godine.</vt:lpstr>
      <vt:lpstr>PowerPoint Presentation</vt:lpstr>
      <vt:lpstr>PowerPoint Presentation</vt:lpstr>
      <vt:lpstr>Adventski običaji</vt:lpstr>
      <vt:lpstr>Adventski običaji</vt:lpstr>
      <vt:lpstr>Sveci  koje slavimo  u došašću su:</vt:lpstr>
      <vt:lpstr>Sv. Barbara</vt:lpstr>
      <vt:lpstr>Sv. Nikola</vt:lpstr>
      <vt:lpstr>Sv. Lucija</vt:lpstr>
      <vt:lpstr>PowerPoint Presentation</vt:lpstr>
      <vt:lpstr>PowerPoint Presentation</vt:lpstr>
      <vt:lpstr>PowerPoint Presentation</vt:lpstr>
      <vt:lpstr> DOĐI, GOSPODINE  ISUSE! 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Došašće ili advent</dc:title>
  <dc:creator>ismail - [2010]</dc:creator>
  <cp:lastModifiedBy>ismail - [2010]</cp:lastModifiedBy>
  <cp:revision>28</cp:revision>
  <cp:lastPrinted>2017-12-03T16:13:33Z</cp:lastPrinted>
  <dcterms:created xsi:type="dcterms:W3CDTF">2017-12-02T18:13:37Z</dcterms:created>
  <dcterms:modified xsi:type="dcterms:W3CDTF">2017-12-03T16:17:13Z</dcterms:modified>
</cp:coreProperties>
</file>