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4" r:id="rId3"/>
    <p:sldId id="265" r:id="rId4"/>
    <p:sldId id="266" r:id="rId5"/>
    <p:sldId id="267" r:id="rId6"/>
    <p:sldId id="268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>
        <p:scale>
          <a:sx n="97" d="100"/>
          <a:sy n="97" d="100"/>
        </p:scale>
        <p:origin x="-1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A6395-8041-4614-B5B1-9E4888A9EAAF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F37A6B87-F2E4-4169-87FC-625AA7AEDBD1}">
      <dgm:prSet phldrT="[Text]"/>
      <dgm:spPr/>
      <dgm:t>
        <a:bodyPr/>
        <a:lstStyle/>
        <a:p>
          <a:r>
            <a:rPr lang="hr-HR" b="1" dirty="0" smtClean="0"/>
            <a:t>ŽIVOTNO ZVANJE/ZANIMANJE</a:t>
          </a:r>
          <a:endParaRPr lang="hr-HR" b="1" dirty="0"/>
        </a:p>
      </dgm:t>
    </dgm:pt>
    <dgm:pt modelId="{BF510282-35CA-4210-AE0A-D808D8FAD14B}" type="parTrans" cxnId="{74F750DC-4B44-4D2D-9EE7-177CD1319BF4}">
      <dgm:prSet/>
      <dgm:spPr/>
      <dgm:t>
        <a:bodyPr/>
        <a:lstStyle/>
        <a:p>
          <a:endParaRPr lang="hr-HR"/>
        </a:p>
      </dgm:t>
    </dgm:pt>
    <dgm:pt modelId="{1B4CC604-D1B2-408E-96EA-7765965C0F7D}" type="sibTrans" cxnId="{74F750DC-4B44-4D2D-9EE7-177CD1319BF4}">
      <dgm:prSet/>
      <dgm:spPr/>
      <dgm:t>
        <a:bodyPr/>
        <a:lstStyle/>
        <a:p>
          <a:endParaRPr lang="hr-HR"/>
        </a:p>
      </dgm:t>
    </dgm:pt>
    <dgm:pt modelId="{D523CB0E-B620-4FAD-B880-DEF5AD25343F}">
      <dgm:prSet phldrT="[Text]"/>
      <dgm:spPr/>
      <dgm:t>
        <a:bodyPr/>
        <a:lstStyle/>
        <a:p>
          <a:r>
            <a:rPr lang="hr-HR" b="1" dirty="0" smtClean="0"/>
            <a:t>Ono što radimo, od čega živimo i osiguravamo egzistenciju</a:t>
          </a:r>
          <a:endParaRPr lang="hr-HR" b="1" dirty="0"/>
        </a:p>
      </dgm:t>
    </dgm:pt>
    <dgm:pt modelId="{CBE40CB9-555B-4DDB-BA54-7D9925BE9038}" type="parTrans" cxnId="{9CB46153-5F0A-40BF-96EB-9AA22384F548}">
      <dgm:prSet/>
      <dgm:spPr/>
      <dgm:t>
        <a:bodyPr/>
        <a:lstStyle/>
        <a:p>
          <a:endParaRPr lang="hr-HR"/>
        </a:p>
      </dgm:t>
    </dgm:pt>
    <dgm:pt modelId="{2CD4F896-DEDE-457F-B6D2-7A3D0A3C654F}" type="sibTrans" cxnId="{9CB46153-5F0A-40BF-96EB-9AA22384F548}">
      <dgm:prSet/>
      <dgm:spPr/>
      <dgm:t>
        <a:bodyPr/>
        <a:lstStyle/>
        <a:p>
          <a:endParaRPr lang="hr-HR"/>
        </a:p>
      </dgm:t>
    </dgm:pt>
    <dgm:pt modelId="{36EB5AD3-4146-4BC4-A4F9-984C17257253}">
      <dgm:prSet phldrT="[Text]"/>
      <dgm:spPr/>
      <dgm:t>
        <a:bodyPr/>
        <a:lstStyle/>
        <a:p>
          <a:r>
            <a:rPr lang="hr-HR" b="1" dirty="0" smtClean="0"/>
            <a:t>ŽIVOTNI POZIV</a:t>
          </a:r>
          <a:endParaRPr lang="hr-HR" b="1" dirty="0"/>
        </a:p>
      </dgm:t>
    </dgm:pt>
    <dgm:pt modelId="{CAE7B86E-7207-4999-A9A3-9274E34DB128}" type="parTrans" cxnId="{63BE8DC8-0BD6-473D-8B69-7F3F1A742AA0}">
      <dgm:prSet/>
      <dgm:spPr/>
      <dgm:t>
        <a:bodyPr/>
        <a:lstStyle/>
        <a:p>
          <a:endParaRPr lang="hr-HR"/>
        </a:p>
      </dgm:t>
    </dgm:pt>
    <dgm:pt modelId="{197AD33A-D70E-489B-A684-A09A101D5DAA}" type="sibTrans" cxnId="{63BE8DC8-0BD6-473D-8B69-7F3F1A742AA0}">
      <dgm:prSet/>
      <dgm:spPr/>
      <dgm:t>
        <a:bodyPr/>
        <a:lstStyle/>
        <a:p>
          <a:endParaRPr lang="hr-HR"/>
        </a:p>
      </dgm:t>
    </dgm:pt>
    <dgm:pt modelId="{4CB1F578-279C-47D3-BD54-C19C6C6A697B}">
      <dgm:prSet phldrT="[Text]"/>
      <dgm:spPr/>
      <dgm:t>
        <a:bodyPr/>
        <a:lstStyle/>
        <a:p>
          <a:pPr algn="l"/>
          <a:r>
            <a:rPr lang="hr-HR" b="1" dirty="0" smtClean="0"/>
            <a:t>Način života u kojem mogu najbolje ostvariti sebe</a:t>
          </a:r>
          <a:endParaRPr lang="hr-HR" b="1" dirty="0"/>
        </a:p>
      </dgm:t>
    </dgm:pt>
    <dgm:pt modelId="{945BCF42-66CC-4A2B-8638-23B9E6D8A2BB}" type="parTrans" cxnId="{0C7FBAD9-60B3-4DAC-A753-8880281984FB}">
      <dgm:prSet/>
      <dgm:spPr/>
      <dgm:t>
        <a:bodyPr/>
        <a:lstStyle/>
        <a:p>
          <a:endParaRPr lang="hr-HR"/>
        </a:p>
      </dgm:t>
    </dgm:pt>
    <dgm:pt modelId="{94D4D87F-61E5-4856-8146-8F20D12801A6}" type="sibTrans" cxnId="{0C7FBAD9-60B3-4DAC-A753-8880281984FB}">
      <dgm:prSet/>
      <dgm:spPr/>
      <dgm:t>
        <a:bodyPr/>
        <a:lstStyle/>
        <a:p>
          <a:endParaRPr lang="hr-HR"/>
        </a:p>
      </dgm:t>
    </dgm:pt>
    <dgm:pt modelId="{53EBAF30-0197-47F3-AE2D-8401D7739AC6}" type="pres">
      <dgm:prSet presAssocID="{36CA6395-8041-4614-B5B1-9E4888A9EA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5A73788-1E5E-41B6-BA4C-E9C5A824B93D}" type="pres">
      <dgm:prSet presAssocID="{F37A6B87-F2E4-4169-87FC-625AA7AEDBD1}" presName="composite" presStyleCnt="0"/>
      <dgm:spPr/>
    </dgm:pt>
    <dgm:pt modelId="{70CF3217-2E6E-4B1F-B74A-B0277EC4D221}" type="pres">
      <dgm:prSet presAssocID="{F37A6B87-F2E4-4169-87FC-625AA7AEDBD1}" presName="parTx" presStyleLbl="alignNode1" presStyleIdx="0" presStyleCnt="2" custScaleY="135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E2ED4B-5BB8-422A-803A-4F4462E39B1B}" type="pres">
      <dgm:prSet presAssocID="{F37A6B87-F2E4-4169-87FC-625AA7AEDBD1}" presName="desTx" presStyleLbl="alignAccFollowNode1" presStyleIdx="0" presStyleCnt="2" custScaleY="92052" custLinFactNeighborX="268" custLinFactNeighborY="646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DC14C9D-3E6F-4814-859D-1321F52C4ECA}" type="pres">
      <dgm:prSet presAssocID="{1B4CC604-D1B2-408E-96EA-7765965C0F7D}" presName="space" presStyleCnt="0"/>
      <dgm:spPr/>
    </dgm:pt>
    <dgm:pt modelId="{D1AAB1B6-3020-4950-B77A-F0ED4FEE1072}" type="pres">
      <dgm:prSet presAssocID="{36EB5AD3-4146-4BC4-A4F9-984C17257253}" presName="composite" presStyleCnt="0"/>
      <dgm:spPr/>
    </dgm:pt>
    <dgm:pt modelId="{14E46275-BBAE-494A-99BD-4E646B6ACAC5}" type="pres">
      <dgm:prSet presAssocID="{36EB5AD3-4146-4BC4-A4F9-984C17257253}" presName="parTx" presStyleLbl="alignNode1" presStyleIdx="1" presStyleCnt="2" custScaleY="142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DC2B02D-3208-4D17-826F-11D22BE6AA63}" type="pres">
      <dgm:prSet presAssocID="{36EB5AD3-4146-4BC4-A4F9-984C17257253}" presName="desTx" presStyleLbl="alignAccFollowNode1" presStyleIdx="1" presStyleCnt="2" custScaleY="84492" custLinFactNeighborX="490" custLinFactNeighborY="649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C7FBAD9-60B3-4DAC-A753-8880281984FB}" srcId="{36EB5AD3-4146-4BC4-A4F9-984C17257253}" destId="{4CB1F578-279C-47D3-BD54-C19C6C6A697B}" srcOrd="0" destOrd="0" parTransId="{945BCF42-66CC-4A2B-8638-23B9E6D8A2BB}" sibTransId="{94D4D87F-61E5-4856-8146-8F20D12801A6}"/>
    <dgm:cxn modelId="{E846A900-3270-4D71-9947-2E7D82DCEAE2}" type="presOf" srcId="{D523CB0E-B620-4FAD-B880-DEF5AD25343F}" destId="{13E2ED4B-5BB8-422A-803A-4F4462E39B1B}" srcOrd="0" destOrd="0" presId="urn:microsoft.com/office/officeart/2005/8/layout/hList1"/>
    <dgm:cxn modelId="{1536FCC4-F915-4E8F-8CC6-4365FA73E04D}" type="presOf" srcId="{F37A6B87-F2E4-4169-87FC-625AA7AEDBD1}" destId="{70CF3217-2E6E-4B1F-B74A-B0277EC4D221}" srcOrd="0" destOrd="0" presId="urn:microsoft.com/office/officeart/2005/8/layout/hList1"/>
    <dgm:cxn modelId="{486BB928-67F0-4231-991A-9F059E39A449}" type="presOf" srcId="{36EB5AD3-4146-4BC4-A4F9-984C17257253}" destId="{14E46275-BBAE-494A-99BD-4E646B6ACAC5}" srcOrd="0" destOrd="0" presId="urn:microsoft.com/office/officeart/2005/8/layout/hList1"/>
    <dgm:cxn modelId="{ABCC76CC-D5CB-41E5-9D91-1874253378E2}" type="presOf" srcId="{36CA6395-8041-4614-B5B1-9E4888A9EAAF}" destId="{53EBAF30-0197-47F3-AE2D-8401D7739AC6}" srcOrd="0" destOrd="0" presId="urn:microsoft.com/office/officeart/2005/8/layout/hList1"/>
    <dgm:cxn modelId="{63BE8DC8-0BD6-473D-8B69-7F3F1A742AA0}" srcId="{36CA6395-8041-4614-B5B1-9E4888A9EAAF}" destId="{36EB5AD3-4146-4BC4-A4F9-984C17257253}" srcOrd="1" destOrd="0" parTransId="{CAE7B86E-7207-4999-A9A3-9274E34DB128}" sibTransId="{197AD33A-D70E-489B-A684-A09A101D5DAA}"/>
    <dgm:cxn modelId="{74F750DC-4B44-4D2D-9EE7-177CD1319BF4}" srcId="{36CA6395-8041-4614-B5B1-9E4888A9EAAF}" destId="{F37A6B87-F2E4-4169-87FC-625AA7AEDBD1}" srcOrd="0" destOrd="0" parTransId="{BF510282-35CA-4210-AE0A-D808D8FAD14B}" sibTransId="{1B4CC604-D1B2-408E-96EA-7765965C0F7D}"/>
    <dgm:cxn modelId="{15F4233B-8303-4D89-9C9C-E8FF5579CB6E}" type="presOf" srcId="{4CB1F578-279C-47D3-BD54-C19C6C6A697B}" destId="{FDC2B02D-3208-4D17-826F-11D22BE6AA63}" srcOrd="0" destOrd="0" presId="urn:microsoft.com/office/officeart/2005/8/layout/hList1"/>
    <dgm:cxn modelId="{9CB46153-5F0A-40BF-96EB-9AA22384F548}" srcId="{F37A6B87-F2E4-4169-87FC-625AA7AEDBD1}" destId="{D523CB0E-B620-4FAD-B880-DEF5AD25343F}" srcOrd="0" destOrd="0" parTransId="{CBE40CB9-555B-4DDB-BA54-7D9925BE9038}" sibTransId="{2CD4F896-DEDE-457F-B6D2-7A3D0A3C654F}"/>
    <dgm:cxn modelId="{B0A7A2A9-9F1A-4EE1-BC7C-58D829FC8CEA}" type="presParOf" srcId="{53EBAF30-0197-47F3-AE2D-8401D7739AC6}" destId="{F5A73788-1E5E-41B6-BA4C-E9C5A824B93D}" srcOrd="0" destOrd="0" presId="urn:microsoft.com/office/officeart/2005/8/layout/hList1"/>
    <dgm:cxn modelId="{89C7E162-D76B-4B4A-8675-E9C09CAE6277}" type="presParOf" srcId="{F5A73788-1E5E-41B6-BA4C-E9C5A824B93D}" destId="{70CF3217-2E6E-4B1F-B74A-B0277EC4D221}" srcOrd="0" destOrd="0" presId="urn:microsoft.com/office/officeart/2005/8/layout/hList1"/>
    <dgm:cxn modelId="{8BC51679-31C0-4286-A15D-502F3DB13494}" type="presParOf" srcId="{F5A73788-1E5E-41B6-BA4C-E9C5A824B93D}" destId="{13E2ED4B-5BB8-422A-803A-4F4462E39B1B}" srcOrd="1" destOrd="0" presId="urn:microsoft.com/office/officeart/2005/8/layout/hList1"/>
    <dgm:cxn modelId="{74C5155B-4E07-4F1C-8735-8F01864EF3BB}" type="presParOf" srcId="{53EBAF30-0197-47F3-AE2D-8401D7739AC6}" destId="{ADC14C9D-3E6F-4814-859D-1321F52C4ECA}" srcOrd="1" destOrd="0" presId="urn:microsoft.com/office/officeart/2005/8/layout/hList1"/>
    <dgm:cxn modelId="{781D5880-170B-42A1-8F2C-E9A727374320}" type="presParOf" srcId="{53EBAF30-0197-47F3-AE2D-8401D7739AC6}" destId="{D1AAB1B6-3020-4950-B77A-F0ED4FEE1072}" srcOrd="2" destOrd="0" presId="urn:microsoft.com/office/officeart/2005/8/layout/hList1"/>
    <dgm:cxn modelId="{03F58D6C-5024-47F0-98C1-D8DEFFF8C519}" type="presParOf" srcId="{D1AAB1B6-3020-4950-B77A-F0ED4FEE1072}" destId="{14E46275-BBAE-494A-99BD-4E646B6ACAC5}" srcOrd="0" destOrd="0" presId="urn:microsoft.com/office/officeart/2005/8/layout/hList1"/>
    <dgm:cxn modelId="{87DE0760-1A95-47BD-A2B5-8CE9F03D53E8}" type="presParOf" srcId="{D1AAB1B6-3020-4950-B77A-F0ED4FEE1072}" destId="{FDC2B02D-3208-4D17-826F-11D22BE6AA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F3217-2E6E-4B1F-B74A-B0277EC4D221}">
      <dsp:nvSpPr>
        <dsp:cNvPr id="0" name=""/>
        <dsp:cNvSpPr/>
      </dsp:nvSpPr>
      <dsp:spPr>
        <a:xfrm>
          <a:off x="40" y="1241576"/>
          <a:ext cx="3845569" cy="153649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b="1" kern="1200" dirty="0" smtClean="0"/>
            <a:t>ŽIVOTNO ZVANJE/ZANIMANJE</a:t>
          </a:r>
          <a:endParaRPr lang="hr-HR" sz="2900" b="1" kern="1200" dirty="0"/>
        </a:p>
      </dsp:txBody>
      <dsp:txXfrm>
        <a:off x="40" y="1241576"/>
        <a:ext cx="3845569" cy="1536499"/>
      </dsp:txXfrm>
    </dsp:sp>
    <dsp:sp modelId="{13E2ED4B-5BB8-422A-803A-4F4462E39B1B}">
      <dsp:nvSpPr>
        <dsp:cNvPr id="0" name=""/>
        <dsp:cNvSpPr/>
      </dsp:nvSpPr>
      <dsp:spPr>
        <a:xfrm>
          <a:off x="10346" y="2807568"/>
          <a:ext cx="3845569" cy="20310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900" b="1" kern="1200" dirty="0" smtClean="0"/>
            <a:t>Ono što radimo, od čega živimo i osiguravamo egzistenciju</a:t>
          </a:r>
          <a:endParaRPr lang="hr-HR" sz="2900" b="1" kern="1200" dirty="0"/>
        </a:p>
      </dsp:txBody>
      <dsp:txXfrm>
        <a:off x="10346" y="2807568"/>
        <a:ext cx="3845569" cy="2031020"/>
      </dsp:txXfrm>
    </dsp:sp>
    <dsp:sp modelId="{14E46275-BBAE-494A-99BD-4E646B6ACAC5}">
      <dsp:nvSpPr>
        <dsp:cNvPr id="0" name=""/>
        <dsp:cNvSpPr/>
      </dsp:nvSpPr>
      <dsp:spPr>
        <a:xfrm>
          <a:off x="4383989" y="1264319"/>
          <a:ext cx="3845569" cy="161232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b="1" kern="1200" dirty="0" smtClean="0"/>
            <a:t>ŽIVOTNI POZIV</a:t>
          </a:r>
          <a:endParaRPr lang="hr-HR" sz="2900" b="1" kern="1200" dirty="0"/>
        </a:p>
      </dsp:txBody>
      <dsp:txXfrm>
        <a:off x="4383989" y="1264319"/>
        <a:ext cx="3845569" cy="1612328"/>
      </dsp:txXfrm>
    </dsp:sp>
    <dsp:sp modelId="{FDC2B02D-3208-4D17-826F-11D22BE6AA63}">
      <dsp:nvSpPr>
        <dsp:cNvPr id="0" name=""/>
        <dsp:cNvSpPr/>
      </dsp:nvSpPr>
      <dsp:spPr>
        <a:xfrm>
          <a:off x="4384030" y="2952333"/>
          <a:ext cx="3845569" cy="1864217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900" b="1" kern="1200" dirty="0" smtClean="0"/>
            <a:t>Način života u kojem mogu najbolje ostvariti sebe</a:t>
          </a:r>
          <a:endParaRPr lang="hr-HR" sz="2900" b="1" kern="1200" dirty="0"/>
        </a:p>
      </dsp:txBody>
      <dsp:txXfrm>
        <a:off x="4384030" y="2952333"/>
        <a:ext cx="3845569" cy="186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6B298-0131-42E8-B7DC-DE7421540052}" type="datetimeFigureOut">
              <a:rPr lang="sr-Latn-CS" smtClean="0"/>
              <a:pPr/>
              <a:t>11.4.2017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C0D80-365F-4597-8660-D681AD2C6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28" y="2285992"/>
            <a:ext cx="7406640" cy="1472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sz="5400" b="1" dirty="0">
                <a:solidFill>
                  <a:srgbClr val="0070C0"/>
                </a:solidFill>
                <a:latin typeface="Arial Black" pitchFamily="34" charset="0"/>
              </a:rPr>
              <a:t>IZBOR ŽIVOTNOG </a:t>
            </a:r>
            <a:r>
              <a:rPr lang="hr-HR" sz="5400" b="1" dirty="0" smtClean="0">
                <a:solidFill>
                  <a:srgbClr val="0070C0"/>
                </a:solidFill>
                <a:latin typeface="Arial Black" pitchFamily="34" charset="0"/>
              </a:rPr>
              <a:t>POZIVA</a:t>
            </a:r>
            <a:endParaRPr lang="hr-HR" sz="5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-738673">
            <a:off x="985839" y="779434"/>
            <a:ext cx="22336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00B050"/>
                </a:solidFill>
              </a:rPr>
              <a:t>EKONOMIST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 rot="828902">
            <a:off x="5580064" y="763558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FF0000"/>
                </a:solidFill>
              </a:rPr>
              <a:t>UČITELJ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 rot="1078149">
            <a:off x="3270252" y="1985933"/>
            <a:ext cx="1800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FRIZER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116013" y="4221163"/>
            <a:ext cx="2160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PRAVNIK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 rot="-2392758">
            <a:off x="6019800" y="4432271"/>
            <a:ext cx="23050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7030A0"/>
                </a:solidFill>
              </a:rPr>
              <a:t>ELEKTRIČAR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627314" y="5516563"/>
            <a:ext cx="215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/>
              <a:t>VATROGASAC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 rot="1143463">
            <a:off x="3702051" y="4146521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BF3821"/>
                </a:solidFill>
              </a:rPr>
              <a:t>ODGAJATELJ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 rot="-992915">
            <a:off x="6591302" y="1770034"/>
            <a:ext cx="18716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chemeClr val="bg1">
                    <a:lumMod val="75000"/>
                  </a:schemeClr>
                </a:solidFill>
              </a:rPr>
              <a:t>DOKTOR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419475" y="836614"/>
            <a:ext cx="18732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92D050"/>
                </a:solidFill>
              </a:rPr>
              <a:t>MEHANIČAR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 rot="829782">
            <a:off x="611190" y="1987521"/>
            <a:ext cx="1944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0070C0"/>
                </a:solidFill>
              </a:rPr>
              <a:t>POLICAJAC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 rot="1029456">
            <a:off x="6948489" y="5875308"/>
            <a:ext cx="18716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00B050"/>
                </a:solidFill>
              </a:rPr>
              <a:t>PRODAVAČ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3" grpId="0"/>
      <p:bldP spid="2054" grpId="0"/>
      <p:bldP spid="2055" grpId="0"/>
      <p:bldP spid="2056" grpId="0"/>
      <p:bldP spid="2057" grpId="0"/>
      <p:bldP spid="2058" grpId="0"/>
      <p:bldP spid="2059" grpId="0"/>
      <p:bldP spid="2061" grpId="0"/>
      <p:bldP spid="2062" grpId="0"/>
      <p:bldP spid="20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pit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060848"/>
            <a:ext cx="3491880" cy="4797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Razmišljamo i razgovaramo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hr-HR" b="1" dirty="0" smtClean="0"/>
              <a:t>Pred kojim se problemom našla Zrinka?</a:t>
            </a:r>
          </a:p>
          <a:p>
            <a:pPr lvl="0">
              <a:lnSpc>
                <a:spcPct val="150000"/>
              </a:lnSpc>
            </a:pPr>
            <a:r>
              <a:rPr lang="hr-HR" b="1" dirty="0" smtClean="0"/>
              <a:t>Koja je njena želja </a:t>
            </a:r>
          </a:p>
          <a:p>
            <a:pPr lvl="0">
              <a:lnSpc>
                <a:spcPct val="150000"/>
              </a:lnSpc>
            </a:pPr>
            <a:r>
              <a:rPr lang="hr-HR" b="1" dirty="0" smtClean="0"/>
              <a:t>Zna li što će učiniti? </a:t>
            </a:r>
          </a:p>
          <a:p>
            <a:pPr lvl="0">
              <a:lnSpc>
                <a:spcPct val="150000"/>
              </a:lnSpc>
            </a:pPr>
            <a:r>
              <a:rPr lang="hr-HR" b="1" dirty="0" smtClean="0"/>
              <a:t>Jeste li se prepoznali, muči li i vas </a:t>
            </a:r>
          </a:p>
          <a:p>
            <a:pPr lvl="0">
              <a:lnSpc>
                <a:spcPct val="150000"/>
              </a:lnSpc>
              <a:buNone/>
            </a:pPr>
            <a:r>
              <a:rPr lang="hr-HR" b="1" dirty="0" smtClean="0"/>
              <a:t>   taj problem?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>
                <a:latin typeface="Bell MT" pitchFamily="18" charset="0"/>
              </a:rPr>
              <a:t>      </a:t>
            </a:r>
            <a:r>
              <a:rPr lang="hr-HR" b="1" dirty="0" smtClean="0">
                <a:latin typeface="Bell MT" pitchFamily="18" charset="0"/>
              </a:rPr>
              <a:t>Doista, kao kad ono čovjek, polazeći na put, dozva sluge i dade im svoj imetak. Jednomu dade pet talenata, drugomu dva, a trećemu jedan – svakomu prema njegovoj sposobnosti. I otputova. Onaj koji je primio pet talenata odmah ode, upotrijebi ih i stekne drugih pet. Isto tako i onaj s dva  stekne druga dva. Onaj naprotiv koji je primio jedan ode, otkopa zemlju i sakri novac gospodarov. Nakon dugo vremena dođe gospodar tih slugu i zatraži od njih račun. Pristupi mu onaj koji što je primio pet talenata i donese druGih pet govoreći: «Gospodaru! Pet si mi talenata predao. Evo, drugih pet sam talenata stekao!» Reče mu gospodar: «Valjaš, slugo dobri i vjerni. U malome si bio vjeran, nad mnogim ću te postaviti! Uđi u radost gospodara svoga!» Pristupi i onaj sa dva talenta te reče: «Gospodaru! Dva si mi talenata predao. Evo, druga sam dva talenata stekao!» Reče mu gospodar: «Valjaš, slugo dobri i vjerni. U malome si bio vjeran, nad mnogim ću te postaviti! Uđi u radost gospodara svoga!» A pristupi mu i onaj koji je primio jedan talent te reče: «Gospodaru! </a:t>
            </a:r>
            <a:r>
              <a:rPr lang="hr-HR" b="1" dirty="0" err="1" smtClean="0">
                <a:latin typeface="Bell MT" pitchFamily="18" charset="0"/>
              </a:rPr>
              <a:t>Znadoh</a:t>
            </a:r>
            <a:r>
              <a:rPr lang="hr-HR" b="1" dirty="0" smtClean="0">
                <a:latin typeface="Bell MT" pitchFamily="18" charset="0"/>
              </a:rPr>
              <a:t> te: čovjek si strog, žanješ gdje nisi sijao i kupiš gdje nisi vijao. Pobojah se stoga, odoh i sakrih talent tvoj u zemlju. Evo ti tvoje!» A gospodar mu reče: «Slugo zli i lijeni! Znao si da žanjem gdje nisam sijao i kupim gdje nisam vijao! Trebalo je dakle da uložiš moj novac kod novčara i ja bih po povratku izvadio svoje s dobitkom. Uzmite stoga od njega talent i podajte onome koji ima deset. Doista, onomu koji ima još će se dati, neka ima u izobilju, a od onoga koji nema oduzet će se i ono što ima. A beskorisnog slugu izbacite van u tamu. Ondje će biti plač i škrgut zubi»   (Mt 25, 14-30)   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d-people-pictures-download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76672"/>
            <a:ext cx="3923928" cy="4752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Dopuni rečenice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Dobar sam u….</a:t>
            </a:r>
          </a:p>
          <a:p>
            <a:r>
              <a:rPr lang="hr-HR" sz="4000" b="1" dirty="0" smtClean="0"/>
              <a:t> Mogao bih biti bolji u…</a:t>
            </a:r>
          </a:p>
          <a:p>
            <a:pPr>
              <a:buNone/>
            </a:pPr>
            <a:endParaRPr lang="hr-HR" sz="4000" b="1" dirty="0" smtClean="0"/>
          </a:p>
          <a:p>
            <a:r>
              <a:rPr lang="hr-HR" sz="4000" b="1" dirty="0" smtClean="0"/>
              <a:t>Znaš li da si dobar i u…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593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323528" y="836712"/>
            <a:ext cx="2232248" cy="15841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OSOBNE SPOSOBNOSTI</a:t>
            </a:r>
            <a:endParaRPr lang="hr-HR" b="1" dirty="0"/>
          </a:p>
        </p:txBody>
      </p:sp>
      <p:sp>
        <p:nvSpPr>
          <p:cNvPr id="5" name="Elipsa 4"/>
          <p:cNvSpPr/>
          <p:nvPr/>
        </p:nvSpPr>
        <p:spPr>
          <a:xfrm>
            <a:off x="539552" y="2944904"/>
            <a:ext cx="2304256" cy="151216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MATERIJALNE MOGUĆNOSTI</a:t>
            </a:r>
            <a:endParaRPr lang="hr-HR" b="1" dirty="0"/>
          </a:p>
        </p:txBody>
      </p:sp>
      <p:sp>
        <p:nvSpPr>
          <p:cNvPr id="6" name="Elipsa 5"/>
          <p:cNvSpPr/>
          <p:nvPr/>
        </p:nvSpPr>
        <p:spPr>
          <a:xfrm>
            <a:off x="726722" y="5182344"/>
            <a:ext cx="2160240" cy="14401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ŽELJE, MOTIVACIJA </a:t>
            </a:r>
            <a:endParaRPr lang="hr-HR" b="1" dirty="0"/>
          </a:p>
        </p:txBody>
      </p:sp>
      <p:sp>
        <p:nvSpPr>
          <p:cNvPr id="7" name="Elipsa 6"/>
          <p:cNvSpPr/>
          <p:nvPr/>
        </p:nvSpPr>
        <p:spPr>
          <a:xfrm>
            <a:off x="3922460" y="5239424"/>
            <a:ext cx="1997456" cy="14107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/>
              <a:t>SAVJETI RODITELJA</a:t>
            </a:r>
            <a:endParaRPr lang="hr-HR" sz="2000" b="1" dirty="0"/>
          </a:p>
        </p:txBody>
      </p:sp>
      <p:sp>
        <p:nvSpPr>
          <p:cNvPr id="8" name="Elipsa 7"/>
          <p:cNvSpPr/>
          <p:nvPr/>
        </p:nvSpPr>
        <p:spPr>
          <a:xfrm>
            <a:off x="3618107" y="2891988"/>
            <a:ext cx="2220273" cy="140110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/>
              <a:t>OSOBNA ODLUKA</a:t>
            </a:r>
            <a:endParaRPr lang="hr-HR" sz="2000" b="1" dirty="0"/>
          </a:p>
        </p:txBody>
      </p:sp>
      <p:sp>
        <p:nvSpPr>
          <p:cNvPr id="9" name="Elipsa 8"/>
          <p:cNvSpPr/>
          <p:nvPr/>
        </p:nvSpPr>
        <p:spPr>
          <a:xfrm>
            <a:off x="3455876" y="395230"/>
            <a:ext cx="1800200" cy="172819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b="1" dirty="0" smtClean="0">
                <a:solidFill>
                  <a:schemeClr val="tx2"/>
                </a:solidFill>
              </a:rPr>
              <a:t>MOLITVA</a:t>
            </a:r>
            <a:endParaRPr lang="hr-HR" sz="2200" b="1" dirty="0">
              <a:solidFill>
                <a:schemeClr val="tx2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420036" y="620688"/>
            <a:ext cx="2664296" cy="22896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IZBOR ŽIVOTNOG ZANIMANJA</a:t>
            </a:r>
            <a:endParaRPr lang="hr-HR" sz="2400" b="1" dirty="0"/>
          </a:p>
        </p:txBody>
      </p:sp>
      <p:sp>
        <p:nvSpPr>
          <p:cNvPr id="11" name="Plus 10"/>
          <p:cNvSpPr/>
          <p:nvPr/>
        </p:nvSpPr>
        <p:spPr>
          <a:xfrm>
            <a:off x="1259632" y="2512856"/>
            <a:ext cx="504056" cy="43204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lus 12"/>
          <p:cNvSpPr/>
          <p:nvPr/>
        </p:nvSpPr>
        <p:spPr>
          <a:xfrm>
            <a:off x="1439652" y="4536551"/>
            <a:ext cx="554360" cy="60121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lus 13"/>
          <p:cNvSpPr/>
          <p:nvPr/>
        </p:nvSpPr>
        <p:spPr>
          <a:xfrm>
            <a:off x="3081536" y="5720680"/>
            <a:ext cx="554360" cy="60121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lus 14"/>
          <p:cNvSpPr/>
          <p:nvPr/>
        </p:nvSpPr>
        <p:spPr>
          <a:xfrm>
            <a:off x="4355976" y="4448135"/>
            <a:ext cx="565212" cy="63482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lus 15"/>
          <p:cNvSpPr/>
          <p:nvPr/>
        </p:nvSpPr>
        <p:spPr>
          <a:xfrm>
            <a:off x="4236969" y="2214844"/>
            <a:ext cx="504056" cy="596024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Jednako 16"/>
          <p:cNvSpPr/>
          <p:nvPr/>
        </p:nvSpPr>
        <p:spPr>
          <a:xfrm>
            <a:off x="5442337" y="1111037"/>
            <a:ext cx="792088" cy="704036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2022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" name="Picture 4" descr="upitni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221088"/>
            <a:ext cx="2555776" cy="26369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003232" cy="5760641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hr-HR" sz="3600" b="1" dirty="0" smtClean="0"/>
              <a:t>Jesi li se već odlučio za svoje životno zvanje? Što bi želio postati?</a:t>
            </a:r>
          </a:p>
          <a:p>
            <a:pPr marL="596646" indent="-514350">
              <a:buFont typeface="+mj-lt"/>
              <a:buAutoNum type="arabicPeriod"/>
            </a:pPr>
            <a:r>
              <a:rPr lang="hr-HR" sz="3600" b="1" dirty="0" smtClean="0"/>
              <a:t>Poznaješ li sebe dovoljno? Jesi li siguran da je tvoj izbor ispravan?</a:t>
            </a:r>
          </a:p>
          <a:p>
            <a:pPr marL="596646" indent="-514350">
              <a:buFont typeface="+mj-lt"/>
              <a:buAutoNum type="arabicPeriod"/>
            </a:pPr>
            <a:r>
              <a:rPr lang="hr-HR" sz="3600" b="1" dirty="0" smtClean="0"/>
              <a:t>S kime si se do sada posavjetovao oko upisa u srednju školu?</a:t>
            </a:r>
          </a:p>
          <a:p>
            <a:pPr marL="596646" indent="-514350">
              <a:buFont typeface="+mj-lt"/>
              <a:buAutoNum type="arabicPeriod"/>
            </a:pPr>
            <a:r>
              <a:rPr lang="hr-HR" sz="3600" b="1" dirty="0" smtClean="0"/>
              <a:t>Što je po tebi </a:t>
            </a:r>
            <a:r>
              <a:rPr lang="hr-HR" sz="3600" b="1" dirty="0" err="1" smtClean="0"/>
              <a:t>najbitnije</a:t>
            </a:r>
            <a:r>
              <a:rPr lang="hr-HR" sz="3600" b="1" dirty="0" smtClean="0"/>
              <a:t> u nekom poslu (zanimanju)?</a:t>
            </a:r>
            <a:endParaRPr lang="hr-HR" sz="3600" b="1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524</Words>
  <Application>Microsoft Office PowerPoint</Application>
  <PresentationFormat>Prikaz na zaslonu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IZBOR ŽIVOTNOG POZIVA</vt:lpstr>
      <vt:lpstr>Razmišljamo i razgovaramo</vt:lpstr>
      <vt:lpstr>PowerPointova prezentacija</vt:lpstr>
      <vt:lpstr>Dopuni rečenice</vt:lpstr>
      <vt:lpstr>PowerPointova prezentacija</vt:lpstr>
      <vt:lpstr>PowerPointova prezentacija</vt:lpstr>
      <vt:lpstr>PowerPointova prezentacija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Izbor životnog poziva</dc:title>
  <dc:creator>Ana</dc:creator>
  <cp:lastModifiedBy>Škola</cp:lastModifiedBy>
  <cp:revision>22</cp:revision>
  <dcterms:created xsi:type="dcterms:W3CDTF">2013-04-20T20:45:26Z</dcterms:created>
  <dcterms:modified xsi:type="dcterms:W3CDTF">2017-04-11T10:55:33Z</dcterms:modified>
</cp:coreProperties>
</file>