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22" r:id="rId3"/>
    <p:sldId id="261" r:id="rId4"/>
    <p:sldId id="323" r:id="rId5"/>
    <p:sldId id="260" r:id="rId6"/>
    <p:sldId id="269" r:id="rId7"/>
    <p:sldId id="324" r:id="rId8"/>
    <p:sldId id="325" r:id="rId9"/>
    <p:sldId id="271" r:id="rId10"/>
    <p:sldId id="273" r:id="rId11"/>
    <p:sldId id="326" r:id="rId12"/>
    <p:sldId id="313" r:id="rId13"/>
    <p:sldId id="314" r:id="rId14"/>
    <p:sldId id="327" r:id="rId15"/>
    <p:sldId id="321" r:id="rId16"/>
    <p:sldId id="330" r:id="rId17"/>
    <p:sldId id="329" r:id="rId18"/>
    <p:sldId id="289" r:id="rId19"/>
    <p:sldId id="31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7s22HX18wDY&amp;feature=emb_log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85800"/>
            <a:ext cx="7498080" cy="5029200"/>
          </a:xfrm>
        </p:spPr>
        <p:txBody>
          <a:bodyPr>
            <a:normAutofit fontScale="85000" lnSpcReduction="20000"/>
          </a:bodyPr>
          <a:lstStyle/>
          <a:p>
            <a:pPr marL="82296" lvl="0" indent="0">
              <a:buClr>
                <a:srgbClr val="727CA3"/>
              </a:buClr>
              <a:buNone/>
            </a:pPr>
            <a:r>
              <a:rPr lang="hr-HR" sz="3600" dirty="0" smtClean="0">
                <a:solidFill>
                  <a:prstClr val="black"/>
                </a:solidFill>
                <a:latin typeface="Calibri"/>
              </a:rPr>
              <a:t>	</a:t>
            </a:r>
            <a:r>
              <a:rPr lang="hr-HR" sz="3600" smtClean="0">
                <a:solidFill>
                  <a:prstClr val="black"/>
                </a:solidFill>
                <a:latin typeface="Calibri"/>
              </a:rPr>
              <a:t>				</a:t>
            </a:r>
            <a:r>
              <a:rPr lang="hr-HR" sz="1600" smtClean="0">
                <a:solidFill>
                  <a:prstClr val="black"/>
                </a:solidFill>
                <a:latin typeface="Calibri"/>
              </a:rPr>
              <a:t>Pripremila</a:t>
            </a:r>
            <a:r>
              <a:rPr lang="hr-HR" sz="1600" dirty="0" smtClean="0">
                <a:solidFill>
                  <a:prstClr val="black"/>
                </a:solidFill>
                <a:latin typeface="Calibri"/>
              </a:rPr>
              <a:t>: Bernarda Majstorović</a:t>
            </a:r>
          </a:p>
          <a:p>
            <a:pPr marL="82296" lvl="0" indent="0">
              <a:buClr>
                <a:srgbClr val="727CA3"/>
              </a:buClr>
              <a:buNone/>
            </a:pPr>
            <a:endParaRPr lang="hr-HR" sz="3600" dirty="0">
              <a:solidFill>
                <a:prstClr val="black"/>
              </a:solidFill>
              <a:latin typeface="Calibri"/>
            </a:endParaRPr>
          </a:p>
          <a:p>
            <a:pPr marL="82296" lvl="0" indent="0">
              <a:buClr>
                <a:srgbClr val="727CA3"/>
              </a:buClr>
              <a:buNone/>
            </a:pPr>
            <a:endParaRPr lang="hr-HR" sz="3600" dirty="0" smtClean="0">
              <a:solidFill>
                <a:prstClr val="black"/>
              </a:solidFill>
              <a:latin typeface="Calibri"/>
            </a:endParaRPr>
          </a:p>
          <a:p>
            <a:pPr marL="82296" lvl="0" indent="0">
              <a:buClr>
                <a:srgbClr val="727CA3"/>
              </a:buClr>
              <a:buNone/>
            </a:pPr>
            <a:r>
              <a:rPr lang="hr-HR" sz="3600" dirty="0" smtClean="0">
                <a:solidFill>
                  <a:prstClr val="black"/>
                </a:solidFill>
                <a:latin typeface="Calibri"/>
              </a:rPr>
              <a:t>Pomolimo </a:t>
            </a:r>
            <a:r>
              <a:rPr lang="hr-HR" sz="3600" dirty="0" smtClean="0">
                <a:solidFill>
                  <a:prstClr val="black"/>
                </a:solidFill>
                <a:latin typeface="Calibri"/>
              </a:rPr>
              <a:t>se:</a:t>
            </a:r>
          </a:p>
          <a:p>
            <a:pPr marL="82296" lvl="0" indent="0">
              <a:buClr>
                <a:srgbClr val="727CA3"/>
              </a:buClr>
              <a:buNone/>
            </a:pPr>
            <a:r>
              <a:rPr lang="hr-HR" sz="3600" dirty="0" smtClean="0">
                <a:solidFill>
                  <a:prstClr val="black"/>
                </a:solidFill>
                <a:latin typeface="Calibri"/>
              </a:rPr>
              <a:t>Djela </a:t>
            </a:r>
            <a:r>
              <a:rPr lang="hr-HR" sz="3600" dirty="0">
                <a:solidFill>
                  <a:prstClr val="black"/>
                </a:solidFill>
                <a:latin typeface="Calibri"/>
              </a:rPr>
              <a:t>naša, molimo te, Gospodine, </a:t>
            </a:r>
          </a:p>
          <a:p>
            <a:pPr marL="82296" lvl="0" indent="0">
              <a:buClr>
                <a:srgbClr val="727CA3"/>
              </a:buClr>
              <a:buNone/>
            </a:pPr>
            <a:r>
              <a:rPr lang="hr-HR" sz="3600" dirty="0">
                <a:solidFill>
                  <a:prstClr val="black"/>
                </a:solidFill>
                <a:latin typeface="Calibri"/>
              </a:rPr>
              <a:t>milošću svojom priteci i pomoću prati </a:t>
            </a:r>
          </a:p>
          <a:p>
            <a:pPr marL="82296" lvl="0" indent="0">
              <a:buClr>
                <a:srgbClr val="727CA3"/>
              </a:buClr>
              <a:buNone/>
            </a:pPr>
            <a:r>
              <a:rPr lang="hr-HR" sz="3600" dirty="0">
                <a:solidFill>
                  <a:prstClr val="black"/>
                </a:solidFill>
                <a:latin typeface="Calibri"/>
              </a:rPr>
              <a:t>da svaka naša molitva i radnja </a:t>
            </a:r>
          </a:p>
          <a:p>
            <a:pPr marL="82296" lvl="0" indent="0">
              <a:buClr>
                <a:srgbClr val="727CA3"/>
              </a:buClr>
              <a:buNone/>
            </a:pPr>
            <a:r>
              <a:rPr lang="hr-HR" sz="3600" dirty="0">
                <a:solidFill>
                  <a:prstClr val="black"/>
                </a:solidFill>
                <a:latin typeface="Calibri"/>
              </a:rPr>
              <a:t>s tobom počinje </a:t>
            </a:r>
          </a:p>
          <a:p>
            <a:pPr marL="82296" lvl="0" indent="0">
              <a:buClr>
                <a:srgbClr val="727CA3"/>
              </a:buClr>
              <a:buNone/>
            </a:pPr>
            <a:r>
              <a:rPr lang="hr-HR" sz="3600" dirty="0">
                <a:solidFill>
                  <a:prstClr val="black"/>
                </a:solidFill>
                <a:latin typeface="Calibri"/>
              </a:rPr>
              <a:t>i početa da se s tobom dovrši. </a:t>
            </a:r>
          </a:p>
          <a:p>
            <a:pPr marL="82296" lvl="0" indent="0">
              <a:buClr>
                <a:srgbClr val="727CA3"/>
              </a:buClr>
              <a:buNone/>
            </a:pPr>
            <a:r>
              <a:rPr lang="hr-HR" sz="3600" dirty="0">
                <a:solidFill>
                  <a:prstClr val="black"/>
                </a:solidFill>
                <a:latin typeface="Calibri"/>
              </a:rPr>
              <a:t>Po Kristu Gospodinu našem.  </a:t>
            </a:r>
          </a:p>
          <a:p>
            <a:pPr marL="82296" lvl="0" indent="0">
              <a:buClr>
                <a:srgbClr val="727CA3"/>
              </a:buClr>
              <a:buNone/>
            </a:pPr>
            <a:r>
              <a:rPr lang="hr-HR" sz="3600" dirty="0">
                <a:solidFill>
                  <a:prstClr val="black"/>
                </a:solidFill>
                <a:latin typeface="Calibri"/>
              </a:rPr>
              <a:t>Amen.</a:t>
            </a:r>
          </a:p>
          <a:p>
            <a:pPr marL="82296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07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65760" lvl="0" indent="-283464">
              <a:spcBef>
                <a:spcPts val="600"/>
              </a:spcBef>
            </a:pPr>
            <a:r>
              <a:rPr lang="hr-HR" sz="3200" b="1" dirty="0">
                <a:solidFill>
                  <a:schemeClr val="accent3"/>
                </a:solidFill>
                <a:effectLst/>
                <a:latin typeface="Times New Roman"/>
                <a:ea typeface="Times New Roman"/>
                <a:cs typeface="+mn-cs"/>
              </a:rPr>
              <a:t>DUHOVNA </a:t>
            </a:r>
            <a:r>
              <a:rPr lang="hr-HR" sz="3200" b="1" dirty="0" smtClean="0">
                <a:solidFill>
                  <a:schemeClr val="accent3"/>
                </a:solidFill>
                <a:effectLst/>
                <a:latin typeface="Times New Roman"/>
                <a:ea typeface="Times New Roman"/>
                <a:cs typeface="+mn-cs"/>
              </a:rPr>
              <a:t> DJELA  MILOSRĐA</a:t>
            </a:r>
            <a:endParaRPr lang="hr-HR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spcAft>
                <a:spcPts val="0"/>
              </a:spcAft>
              <a:buNone/>
            </a:pPr>
            <a:r>
              <a:rPr lang="hr-HR" dirty="0" smtClean="0">
                <a:ea typeface="Times New Roman"/>
              </a:rPr>
              <a:t>1</a:t>
            </a:r>
            <a:r>
              <a:rPr lang="hr-HR" dirty="0">
                <a:ea typeface="Times New Roman"/>
              </a:rPr>
              <a:t>. dvoumna savjetovati</a:t>
            </a:r>
          </a:p>
          <a:p>
            <a:pPr marL="82296" indent="0">
              <a:spcAft>
                <a:spcPts val="0"/>
              </a:spcAft>
              <a:buNone/>
            </a:pPr>
            <a:r>
              <a:rPr lang="hr-HR" dirty="0">
                <a:ea typeface="Times New Roman"/>
              </a:rPr>
              <a:t>2. neuka poučiti</a:t>
            </a:r>
          </a:p>
          <a:p>
            <a:pPr marL="82296" indent="0">
              <a:spcAft>
                <a:spcPts val="0"/>
              </a:spcAft>
              <a:buNone/>
            </a:pPr>
            <a:r>
              <a:rPr lang="hr-HR" dirty="0">
                <a:ea typeface="Times New Roman"/>
              </a:rPr>
              <a:t>3. grešnika opomenuti</a:t>
            </a:r>
          </a:p>
          <a:p>
            <a:pPr marL="82296" indent="0">
              <a:spcAft>
                <a:spcPts val="0"/>
              </a:spcAft>
              <a:buNone/>
            </a:pPr>
            <a:r>
              <a:rPr lang="hr-HR" dirty="0">
                <a:ea typeface="Times New Roman"/>
              </a:rPr>
              <a:t>4. žalosna i nevoljna utješiti</a:t>
            </a:r>
          </a:p>
          <a:p>
            <a:pPr marL="82296" indent="0">
              <a:spcAft>
                <a:spcPts val="0"/>
              </a:spcAft>
              <a:buNone/>
            </a:pPr>
            <a:r>
              <a:rPr lang="hr-HR" dirty="0">
                <a:ea typeface="Times New Roman"/>
              </a:rPr>
              <a:t>5. uvredu oprostiti</a:t>
            </a:r>
          </a:p>
          <a:p>
            <a:pPr marL="82296" indent="0">
              <a:spcAft>
                <a:spcPts val="0"/>
              </a:spcAft>
              <a:buNone/>
            </a:pPr>
            <a:r>
              <a:rPr lang="hr-HR" dirty="0">
                <a:ea typeface="Times New Roman"/>
              </a:rPr>
              <a:t>6. nepravdu strpljivo podnositi</a:t>
            </a:r>
          </a:p>
          <a:p>
            <a:pPr marL="82296" indent="0">
              <a:spcAft>
                <a:spcPts val="0"/>
              </a:spcAft>
              <a:buNone/>
            </a:pPr>
            <a:r>
              <a:rPr lang="hr-HR" dirty="0">
                <a:ea typeface="Times New Roman"/>
              </a:rPr>
              <a:t>7. za žive i mrtve Boga moliti</a:t>
            </a:r>
          </a:p>
          <a:p>
            <a:endParaRPr lang="hr-HR" dirty="0"/>
          </a:p>
        </p:txBody>
      </p:sp>
      <p:pic>
        <p:nvPicPr>
          <p:cNvPr id="4098" name="Picture 2" descr="Slikovni rezultat za duhovna djela milosr&amp;dstrok;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"/>
          <a:stretch/>
        </p:blipFill>
        <p:spPr bwMode="auto">
          <a:xfrm>
            <a:off x="6248400" y="1413163"/>
            <a:ext cx="2743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48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2286000"/>
            <a:ext cx="749808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razmisli o sljedećim rečenicama: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31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8077200" cy="5257800"/>
          </a:xfrm>
        </p:spPr>
        <p:txBody>
          <a:bodyPr>
            <a:normAutofit/>
          </a:bodyPr>
          <a:lstStyle/>
          <a:p>
            <a:pPr marL="82296" indent="0" algn="just">
              <a:spcAft>
                <a:spcPts val="0"/>
              </a:spcAft>
              <a:buNone/>
            </a:pPr>
            <a:r>
              <a:rPr lang="hr-HR" dirty="0" smtClean="0">
                <a:latin typeface="Times New Roman"/>
                <a:ea typeface="Times New Roman"/>
              </a:rPr>
              <a:t>sv</a:t>
            </a:r>
            <a:r>
              <a:rPr lang="hr-HR" dirty="0">
                <a:latin typeface="Times New Roman"/>
                <a:ea typeface="Times New Roman"/>
              </a:rPr>
              <a:t>. Ambrozije</a:t>
            </a:r>
            <a:r>
              <a:rPr lang="hr-HR" dirty="0" smtClean="0">
                <a:latin typeface="Times New Roman"/>
                <a:ea typeface="Times New Roman"/>
              </a:rPr>
              <a:t>:</a:t>
            </a:r>
          </a:p>
          <a:p>
            <a:pPr marL="82296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„</a:t>
            </a:r>
            <a:r>
              <a:rPr lang="hr-HR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Ne daješ od svoga kad daruješ siromahu, </a:t>
            </a:r>
            <a:endParaRPr lang="hr-HR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</a:endParaRPr>
          </a:p>
          <a:p>
            <a:pPr marL="82296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nego </a:t>
            </a:r>
            <a:r>
              <a:rPr lang="hr-HR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mu vraćaš što je njegovo, </a:t>
            </a:r>
            <a:endParaRPr lang="hr-HR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</a:endParaRPr>
          </a:p>
          <a:p>
            <a:pPr marL="82296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jer </a:t>
            </a:r>
            <a:r>
              <a:rPr lang="hr-HR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ono što je zajedničko i dano na upotrebu svima ti svojataš za sebe. </a:t>
            </a:r>
            <a:endParaRPr lang="hr-HR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</a:endParaRPr>
          </a:p>
          <a:p>
            <a:pPr marL="82296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Zemlja </a:t>
            </a:r>
            <a:r>
              <a:rPr lang="hr-HR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je dana svima, a ne samo bogatima“</a:t>
            </a:r>
          </a:p>
          <a:p>
            <a:pPr marL="82296" indent="0">
              <a:spcAft>
                <a:spcPts val="0"/>
              </a:spcAft>
              <a:buNone/>
            </a:pPr>
            <a:endParaRPr lang="hr-HR" dirty="0"/>
          </a:p>
        </p:txBody>
      </p:sp>
      <p:pic>
        <p:nvPicPr>
          <p:cNvPr id="1026" name="Picture 2" descr="Slikovni rezultat za sv ambrozi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24400"/>
            <a:ext cx="2376488" cy="19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61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90600"/>
            <a:ext cx="7498080" cy="5257800"/>
          </a:xfrm>
        </p:spPr>
        <p:txBody>
          <a:bodyPr/>
          <a:lstStyle/>
          <a:p>
            <a:pPr marL="82296" indent="0" algn="just">
              <a:spcAft>
                <a:spcPts val="0"/>
              </a:spcAft>
              <a:buNone/>
            </a:pPr>
            <a:r>
              <a:rPr lang="hr-HR" dirty="0" smtClean="0">
                <a:solidFill>
                  <a:prstClr val="black"/>
                </a:solidFill>
                <a:latin typeface="Times New Roman"/>
                <a:ea typeface="Times New Roman"/>
              </a:rPr>
              <a:t>Talmud:</a:t>
            </a:r>
          </a:p>
          <a:p>
            <a:pPr marL="82296" indent="0">
              <a:spcAft>
                <a:spcPts val="0"/>
              </a:spcAft>
              <a:buNone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„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Siromah čini više dobra bogatašu primajući njegovu milostinju, </a:t>
            </a:r>
            <a:endParaRPr lang="hr-HR" b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82296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nego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bogataš siromahu nudeći mu je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“</a:t>
            </a:r>
            <a:endParaRPr lang="hr-HR" b="1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82296" indent="0">
              <a:buNone/>
            </a:pPr>
            <a:endParaRPr lang="hr-HR" dirty="0"/>
          </a:p>
        </p:txBody>
      </p:sp>
      <p:pic>
        <p:nvPicPr>
          <p:cNvPr id="2054" name="Picture 6" descr="Slikovni rezultat za talm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042" y="4495800"/>
            <a:ext cx="3082808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33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1524000"/>
            <a:ext cx="6858000" cy="24384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Poznate su nam i Božje upute za život koje često nazivamo        10 Božjih zapovijedi.</a:t>
            </a:r>
            <a:br>
              <a:rPr lang="hr-HR" dirty="0" smtClean="0"/>
            </a:br>
            <a:r>
              <a:rPr lang="hr-HR" dirty="0" smtClean="0"/>
              <a:t>Sedma od njih nam savjetuje: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911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Ne ukradi!</a:t>
            </a:r>
            <a:endParaRPr lang="hr-HR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2290" name="Picture 2" descr="Slikovni rezultat za 10 bo&amp;zcaron;jih zapovijed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145" y="5334000"/>
            <a:ext cx="1731373" cy="128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Što to znači?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323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Ne ukradi!</a:t>
            </a:r>
            <a:endParaRPr lang="hr-HR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hr-HR" sz="2800" dirty="0" smtClean="0">
                <a:ea typeface="Times New Roman"/>
              </a:rPr>
              <a:t>krađa, zadržati </a:t>
            </a:r>
            <a:r>
              <a:rPr lang="hr-HR" sz="2800" dirty="0">
                <a:ea typeface="Times New Roman"/>
              </a:rPr>
              <a:t>posuđeno ili </a:t>
            </a:r>
            <a:r>
              <a:rPr lang="hr-HR" sz="2800" dirty="0" smtClean="0">
                <a:ea typeface="Times New Roman"/>
              </a:rPr>
              <a:t>izgubljeno</a:t>
            </a:r>
            <a:endParaRPr lang="hr-HR" sz="2800" dirty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hr-HR" sz="2800" dirty="0" smtClean="0">
                <a:ea typeface="Times New Roman"/>
              </a:rPr>
              <a:t>isplaćivati </a:t>
            </a:r>
            <a:r>
              <a:rPr lang="hr-HR" sz="2800" dirty="0">
                <a:ea typeface="Times New Roman"/>
              </a:rPr>
              <a:t>nepravedne </a:t>
            </a:r>
            <a:r>
              <a:rPr lang="hr-HR" sz="2800" dirty="0" smtClean="0">
                <a:ea typeface="Times New Roman"/>
              </a:rPr>
              <a:t>plaće</a:t>
            </a:r>
          </a:p>
          <a:p>
            <a:pPr>
              <a:spcAft>
                <a:spcPts val="0"/>
              </a:spcAft>
            </a:pPr>
            <a:r>
              <a:rPr lang="hr-HR" sz="2800" dirty="0" smtClean="0">
                <a:ea typeface="Times New Roman"/>
              </a:rPr>
              <a:t>podizati </a:t>
            </a:r>
            <a:r>
              <a:rPr lang="hr-HR" sz="2800" dirty="0">
                <a:ea typeface="Times New Roman"/>
              </a:rPr>
              <a:t>cijene onom tko se ne razumije u vrijednost onoga što </a:t>
            </a:r>
            <a:r>
              <a:rPr lang="hr-HR" sz="2800" dirty="0" smtClean="0">
                <a:ea typeface="Times New Roman"/>
              </a:rPr>
              <a:t>kupuje ili ga nevolja tjera da to kupi...</a:t>
            </a:r>
            <a:endParaRPr lang="hr-HR" sz="2800" dirty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hr-HR" sz="2800" dirty="0" smtClean="0">
                <a:ea typeface="Times New Roman"/>
              </a:rPr>
              <a:t>podmićivanje, varanje</a:t>
            </a:r>
          </a:p>
          <a:p>
            <a:pPr>
              <a:spcAft>
                <a:spcPts val="0"/>
              </a:spcAft>
            </a:pPr>
            <a:r>
              <a:rPr lang="hr-HR" sz="2800" dirty="0" smtClean="0">
                <a:ea typeface="Times New Roman"/>
              </a:rPr>
              <a:t>loše </a:t>
            </a:r>
            <a:r>
              <a:rPr lang="hr-HR" sz="2800" dirty="0">
                <a:ea typeface="Times New Roman"/>
              </a:rPr>
              <a:t>obavljeni poslovi</a:t>
            </a:r>
            <a:r>
              <a:rPr lang="hr-HR" sz="2800" dirty="0" smtClean="0">
                <a:ea typeface="Times New Roman"/>
              </a:rPr>
              <a:t>, rasipništvo...</a:t>
            </a:r>
            <a:endParaRPr lang="hr-HR" sz="2800" dirty="0">
              <a:ea typeface="Times New Roman"/>
            </a:endParaRPr>
          </a:p>
          <a:p>
            <a:pPr marL="82296" indent="0">
              <a:buNone/>
            </a:pPr>
            <a:endParaRPr lang="hr-HR" dirty="0"/>
          </a:p>
        </p:txBody>
      </p:sp>
      <p:pic>
        <p:nvPicPr>
          <p:cNvPr id="12290" name="Picture 2" descr="Slikovni rezultat za 10 bo&amp;zcaron;jih zapovijed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145" y="5334000"/>
            <a:ext cx="1731373" cy="128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72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22860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U kakvom odnosu trebaju biti privatno vlasništvo i opće dobro?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0416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20762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accent6"/>
                </a:solidFill>
              </a:rPr>
              <a:t>privatno vlasništvo i opće dobro</a:t>
            </a:r>
            <a:endParaRPr lang="hr-HR" sz="40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24800" cy="49530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hr-HR" sz="2800" dirty="0">
                <a:ea typeface="Times New Roman"/>
                <a:cs typeface="Times New Roman" panose="02020603050405020304" pitchFamily="18" charset="0"/>
              </a:rPr>
              <a:t>Svatko ima pravo na privatno </a:t>
            </a:r>
            <a:r>
              <a:rPr lang="hr-HR" sz="2800" dirty="0" smtClean="0">
                <a:ea typeface="Times New Roman"/>
                <a:cs typeface="Times New Roman" panose="02020603050405020304" pitchFamily="18" charset="0"/>
              </a:rPr>
              <a:t>vlasništvo, </a:t>
            </a:r>
          </a:p>
          <a:p>
            <a:pPr marL="82296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 smtClean="0">
                <a:ea typeface="Times New Roman"/>
                <a:cs typeface="Times New Roman" panose="02020603050405020304" pitchFamily="18" charset="0"/>
              </a:rPr>
              <a:t>no </a:t>
            </a:r>
            <a:r>
              <a:rPr lang="hr-HR" sz="2800" dirty="0">
                <a:ea typeface="Times New Roman"/>
                <a:cs typeface="Times New Roman" panose="02020603050405020304" pitchFamily="18" charset="0"/>
              </a:rPr>
              <a:t>privatno vlasništvo ima </a:t>
            </a:r>
            <a:r>
              <a:rPr lang="hr-HR" sz="2800" b="1" dirty="0" smtClean="0">
                <a:solidFill>
                  <a:schemeClr val="accent6"/>
                </a:solidFill>
                <a:ea typeface="Times New Roman"/>
                <a:cs typeface="Times New Roman" panose="02020603050405020304" pitchFamily="18" charset="0"/>
              </a:rPr>
              <a:t>privatni</a:t>
            </a:r>
            <a:r>
              <a:rPr lang="hr-HR" sz="2800" dirty="0" smtClean="0">
                <a:ea typeface="Times New Roman"/>
                <a:cs typeface="Times New Roman" panose="02020603050405020304" pitchFamily="18" charset="0"/>
              </a:rPr>
              <a:t> i </a:t>
            </a:r>
            <a:r>
              <a:rPr lang="hr-HR" sz="2800" b="1" dirty="0" smtClean="0">
                <a:solidFill>
                  <a:schemeClr val="accent6"/>
                </a:solidFill>
                <a:ea typeface="Times New Roman"/>
                <a:cs typeface="Times New Roman" panose="02020603050405020304" pitchFamily="18" charset="0"/>
              </a:rPr>
              <a:t>društveni</a:t>
            </a:r>
            <a:r>
              <a:rPr lang="hr-HR" sz="2800" dirty="0" smtClean="0">
                <a:ea typeface="Times New Roman"/>
                <a:cs typeface="Times New Roman" panose="02020603050405020304" pitchFamily="18" charset="0"/>
              </a:rPr>
              <a:t> karakter (svaki pojedinac je dužan brinuti i doprinositi općem dobru)</a:t>
            </a:r>
          </a:p>
          <a:p>
            <a:pPr marL="82296" indent="0">
              <a:spcBef>
                <a:spcPts val="0"/>
              </a:spcBef>
              <a:spcAft>
                <a:spcPts val="0"/>
              </a:spcAft>
              <a:buNone/>
            </a:pPr>
            <a:endParaRPr lang="hr-HR" sz="1200" dirty="0" smtClean="0">
              <a:ea typeface="Times New Roman"/>
              <a:cs typeface="Times New Roman" panose="02020603050405020304" pitchFamily="18" charset="0"/>
            </a:endParaRPr>
          </a:p>
          <a:p>
            <a:pPr marL="82296" indent="0">
              <a:spcBef>
                <a:spcPts val="0"/>
              </a:spcBef>
              <a:buNone/>
            </a:pPr>
            <a:endParaRPr lang="hr-HR" sz="2800" dirty="0"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1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57200"/>
            <a:ext cx="7696200" cy="8382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hr-HR" sz="2400" dirty="0" smtClean="0"/>
              <a:t>Pogledaj video na poveznici: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hr-HR" sz="2000" dirty="0">
                <a:solidFill>
                  <a:prstClr val="black"/>
                </a:solidFill>
                <a:hlinkClick r:id="rId2"/>
              </a:rPr>
              <a:t>https://www.youtube.com/watch?v=7s22HX18wDY&amp;feature=emb_logo</a:t>
            </a:r>
            <a:endParaRPr lang="hr-HR" sz="2000" dirty="0">
              <a:solidFill>
                <a:prstClr val="black"/>
              </a:solidFill>
            </a:endParaRPr>
          </a:p>
          <a:p>
            <a:pPr marL="82296" indent="0">
              <a:buNone/>
            </a:pPr>
            <a:endParaRPr lang="hr-HR" sz="2400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2" t="23485" r="41770" b="29960"/>
          <a:stretch/>
        </p:blipFill>
        <p:spPr bwMode="auto">
          <a:xfrm>
            <a:off x="1524000" y="1371600"/>
            <a:ext cx="6604000" cy="446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7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ponovimo: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Što je pravednost?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150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4456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hr-HR" sz="3200" b="1" u="sng" dirty="0">
                <a:solidFill>
                  <a:schemeClr val="accent6"/>
                </a:solidFill>
                <a:effectLst/>
                <a:latin typeface="Times New Roman"/>
                <a:ea typeface="Times New Roman"/>
                <a:cs typeface="+mn-cs"/>
              </a:rPr>
              <a:t>PRAVEDNOST</a:t>
            </a:r>
            <a:endParaRPr lang="hr-HR" sz="32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943088" cy="5181600"/>
          </a:xfrm>
        </p:spPr>
        <p:txBody>
          <a:bodyPr>
            <a:normAutofit/>
          </a:bodyPr>
          <a:lstStyle/>
          <a:p>
            <a:pPr marL="82296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>
                <a:latin typeface="Times New Roman"/>
                <a:ea typeface="Times New Roman"/>
              </a:rPr>
              <a:t>→ dati svakome ono što mu po pravu pripada </a:t>
            </a:r>
            <a:r>
              <a:rPr lang="hr-HR" b="1" dirty="0" smtClean="0">
                <a:latin typeface="Times New Roman"/>
                <a:ea typeface="Times New Roman"/>
              </a:rPr>
              <a:t>(</a:t>
            </a:r>
            <a:r>
              <a:rPr lang="hr-HR" b="1" dirty="0">
                <a:latin typeface="Times New Roman"/>
                <a:ea typeface="Times New Roman"/>
              </a:rPr>
              <a:t>uz poštivanje tuđih prava)</a:t>
            </a:r>
            <a:endParaRPr lang="hr-HR" sz="1800" dirty="0">
              <a:latin typeface="Times New Roman"/>
              <a:ea typeface="Times New Roman"/>
            </a:endParaRPr>
          </a:p>
          <a:p>
            <a:pPr marL="82296" indent="0">
              <a:spcBef>
                <a:spcPts val="1200"/>
              </a:spcBef>
              <a:buNone/>
            </a:pPr>
            <a:r>
              <a:rPr lang="hr-HR" b="1" dirty="0">
                <a:latin typeface="Times New Roman"/>
                <a:ea typeface="Times New Roman"/>
              </a:rPr>
              <a:t>→ zahtijeva jednakost između onoga što se nekome duguje i onoga što se </a:t>
            </a:r>
            <a:r>
              <a:rPr lang="hr-HR" b="1" dirty="0" smtClean="0">
                <a:latin typeface="Times New Roman"/>
                <a:ea typeface="Times New Roman"/>
              </a:rPr>
              <a:t>prima</a:t>
            </a:r>
          </a:p>
        </p:txBody>
      </p:sp>
      <p:pic>
        <p:nvPicPr>
          <p:cNvPr id="4098" name="Picture 2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856" y="4419600"/>
            <a:ext cx="1786343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51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ponovimo: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Što je solidarnost?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31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44562"/>
          </a:xfrm>
        </p:spPr>
        <p:txBody>
          <a:bodyPr>
            <a:normAutofit/>
          </a:bodyPr>
          <a:lstStyle/>
          <a:p>
            <a:pPr marL="82296" lvl="0">
              <a:spcBef>
                <a:spcPts val="600"/>
              </a:spcBef>
            </a:pPr>
            <a:r>
              <a:rPr lang="hr-HR" sz="3200" b="1" u="sng" dirty="0" smtClean="0">
                <a:solidFill>
                  <a:schemeClr val="accent6"/>
                </a:solidFill>
                <a:effectLst/>
                <a:latin typeface="Times New Roman"/>
                <a:ea typeface="Times New Roman"/>
                <a:cs typeface="+mn-cs"/>
              </a:rPr>
              <a:t>SOLIDARNOST</a:t>
            </a:r>
            <a:endParaRPr lang="hr-HR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8153400" cy="5181600"/>
          </a:xfrm>
        </p:spPr>
        <p:txBody>
          <a:bodyPr>
            <a:normAutofit/>
          </a:bodyPr>
          <a:lstStyle/>
          <a:p>
            <a:pPr marL="82296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smtClean="0">
                <a:latin typeface="Times New Roman"/>
                <a:ea typeface="Times New Roman"/>
              </a:rPr>
              <a:t>→ </a:t>
            </a:r>
            <a:r>
              <a:rPr lang="pl-PL" b="1" dirty="0" smtClean="0">
                <a:latin typeface="Times New Roman"/>
                <a:ea typeface="Times New Roman"/>
              </a:rPr>
              <a:t>odgovornost </a:t>
            </a:r>
            <a:r>
              <a:rPr lang="pl-PL" b="1" dirty="0">
                <a:latin typeface="Times New Roman"/>
                <a:ea typeface="Times New Roman"/>
              </a:rPr>
              <a:t>pojedinca za dobro drugog </a:t>
            </a:r>
            <a:r>
              <a:rPr lang="pl-PL" b="1" dirty="0" smtClean="0">
                <a:latin typeface="Times New Roman"/>
                <a:ea typeface="Times New Roman"/>
              </a:rPr>
              <a:t>čovjeka</a:t>
            </a:r>
            <a:r>
              <a:rPr lang="pl-PL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pl-PL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82296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→ </a:t>
            </a:r>
            <a:r>
              <a:rPr lang="hr-HR" b="1" dirty="0" smtClean="0">
                <a:latin typeface="Times New Roman"/>
                <a:ea typeface="Times New Roman"/>
              </a:rPr>
              <a:t>nije </a:t>
            </a:r>
            <a:r>
              <a:rPr lang="hr-HR" b="1" dirty="0">
                <a:latin typeface="Times New Roman"/>
                <a:ea typeface="Times New Roman"/>
              </a:rPr>
              <a:t>samo osjećaj sućuti, nego odlučnost zauzeti se za opće </a:t>
            </a:r>
            <a:r>
              <a:rPr lang="hr-HR" b="1" dirty="0" smtClean="0">
                <a:latin typeface="Times New Roman"/>
                <a:ea typeface="Times New Roman"/>
              </a:rPr>
              <a:t>dobro</a:t>
            </a:r>
            <a:endParaRPr lang="hr-HR" dirty="0">
              <a:latin typeface="Times New Roman"/>
              <a:ea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7"/>
          <a:stretch/>
        </p:blipFill>
        <p:spPr>
          <a:xfrm>
            <a:off x="1981200" y="5011840"/>
            <a:ext cx="2412699" cy="1811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682" y="5036023"/>
            <a:ext cx="2383118" cy="1787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967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7826" y="671286"/>
            <a:ext cx="7498080" cy="3962400"/>
          </a:xfrm>
        </p:spPr>
        <p:txBody>
          <a:bodyPr>
            <a:normAutofit/>
          </a:bodyPr>
          <a:lstStyle/>
          <a:p>
            <a:pPr marL="82296" indent="0">
              <a:spcAft>
                <a:spcPts val="0"/>
              </a:spcAft>
              <a:buNone/>
            </a:pPr>
            <a:r>
              <a:rPr lang="hr-HR" dirty="0" smtClean="0">
                <a:latin typeface="Times New Roman"/>
                <a:ea typeface="Times New Roman"/>
              </a:rPr>
              <a:t>U Evanđelju po Mateju možemo pročitati da Isus svojim slušateljima govori:</a:t>
            </a:r>
            <a:endParaRPr lang="hr-HR" b="1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82296" indent="0">
              <a:buNone/>
            </a:pPr>
            <a:endParaRPr lang="hr-HR" dirty="0"/>
          </a:p>
        </p:txBody>
      </p:sp>
      <p:pic>
        <p:nvPicPr>
          <p:cNvPr id="1026" name="Picture 2" descr="Slikovni rezultat za Isus poma&amp;zcaron;e siromašn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509693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36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7826" y="671286"/>
            <a:ext cx="7498080" cy="3962400"/>
          </a:xfrm>
        </p:spPr>
        <p:txBody>
          <a:bodyPr>
            <a:normAutofit/>
          </a:bodyPr>
          <a:lstStyle/>
          <a:p>
            <a:pPr marL="82296" indent="0">
              <a:spcAft>
                <a:spcPts val="0"/>
              </a:spcAft>
              <a:buNone/>
            </a:pPr>
            <a:r>
              <a:rPr lang="hr-HR" dirty="0" smtClean="0">
                <a:latin typeface="Times New Roman"/>
                <a:ea typeface="Times New Roman"/>
              </a:rPr>
              <a:t>Mt </a:t>
            </a:r>
            <a:r>
              <a:rPr lang="hr-HR" dirty="0">
                <a:latin typeface="Times New Roman"/>
                <a:ea typeface="Times New Roman"/>
              </a:rPr>
              <a:t>25,40b: </a:t>
            </a:r>
          </a:p>
          <a:p>
            <a:pPr marL="82296" indent="0">
              <a:spcAft>
                <a:spcPts val="0"/>
              </a:spcAft>
              <a:buNone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"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Zaista, kažem vam, što god učiniste jednomu od ove moje najmanje braće, meni učiniste!"</a:t>
            </a:r>
          </a:p>
          <a:p>
            <a:pPr marL="82296" indent="0">
              <a:buNone/>
            </a:pPr>
            <a:endParaRPr lang="hr-HR" dirty="0"/>
          </a:p>
        </p:txBody>
      </p:sp>
      <p:pic>
        <p:nvPicPr>
          <p:cNvPr id="1026" name="Picture 2" descr="Slikovni rezultat za Isus poma&amp;zcaron;e siromašn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509693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8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7826" y="671286"/>
            <a:ext cx="6458374" cy="3962400"/>
          </a:xfrm>
        </p:spPr>
        <p:txBody>
          <a:bodyPr>
            <a:normAutofit/>
          </a:bodyPr>
          <a:lstStyle/>
          <a:p>
            <a:pPr marL="82296" indent="0">
              <a:spcAft>
                <a:spcPts val="0"/>
              </a:spcAft>
              <a:buNone/>
            </a:pPr>
            <a:r>
              <a:rPr lang="hr-HR" dirty="0" smtClean="0">
                <a:latin typeface="Times New Roman"/>
                <a:ea typeface="Times New Roman"/>
              </a:rPr>
              <a:t>Potaknuti Isusovim riječima i djelima i mi kršćani trebamo činiti:</a:t>
            </a:r>
            <a:endParaRPr lang="hr-HR" b="1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82296" indent="0">
              <a:buNone/>
            </a:pPr>
            <a:endParaRPr lang="hr-HR" dirty="0"/>
          </a:p>
        </p:txBody>
      </p:sp>
      <p:pic>
        <p:nvPicPr>
          <p:cNvPr id="1026" name="Picture 2" descr="Slikovni rezultat za Isus poma&amp;zcaron;e siromašn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509693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7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65760" lvl="0" indent="-283464">
              <a:spcBef>
                <a:spcPts val="600"/>
              </a:spcBef>
            </a:pPr>
            <a:r>
              <a:rPr lang="hr-HR" sz="3200" b="1" dirty="0">
                <a:solidFill>
                  <a:schemeClr val="accent3"/>
                </a:solidFill>
                <a:effectLst/>
                <a:latin typeface="Times New Roman"/>
                <a:ea typeface="Times New Roman"/>
                <a:cs typeface="+mn-cs"/>
              </a:rPr>
              <a:t>TJELESNA </a:t>
            </a:r>
            <a:r>
              <a:rPr lang="hr-HR" sz="3200" b="1" dirty="0" smtClean="0">
                <a:solidFill>
                  <a:schemeClr val="accent3"/>
                </a:solidFill>
                <a:effectLst/>
                <a:latin typeface="Times New Roman"/>
                <a:ea typeface="Times New Roman"/>
                <a:cs typeface="+mn-cs"/>
              </a:rPr>
              <a:t> DJELA  MILOSRĐA</a:t>
            </a:r>
            <a:endParaRPr lang="hr-HR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spcAft>
                <a:spcPts val="0"/>
              </a:spcAft>
              <a:buNone/>
            </a:pPr>
            <a:r>
              <a:rPr lang="hr-HR" dirty="0" smtClean="0">
                <a:ea typeface="Times New Roman"/>
              </a:rPr>
              <a:t>1</a:t>
            </a:r>
            <a:r>
              <a:rPr lang="hr-HR" dirty="0">
                <a:ea typeface="Times New Roman"/>
              </a:rPr>
              <a:t>. gladna nahraniti</a:t>
            </a:r>
          </a:p>
          <a:p>
            <a:pPr marL="82296" indent="0">
              <a:spcAft>
                <a:spcPts val="0"/>
              </a:spcAft>
              <a:buNone/>
            </a:pPr>
            <a:r>
              <a:rPr lang="hr-HR" dirty="0">
                <a:ea typeface="Times New Roman"/>
              </a:rPr>
              <a:t>2. žedna napojiti</a:t>
            </a:r>
          </a:p>
          <a:p>
            <a:pPr marL="82296" indent="0">
              <a:spcAft>
                <a:spcPts val="0"/>
              </a:spcAft>
              <a:buNone/>
            </a:pPr>
            <a:r>
              <a:rPr lang="hr-HR" dirty="0">
                <a:ea typeface="Times New Roman"/>
              </a:rPr>
              <a:t>3. siromaha odjenuti</a:t>
            </a:r>
          </a:p>
          <a:p>
            <a:pPr marL="82296" indent="0">
              <a:spcAft>
                <a:spcPts val="0"/>
              </a:spcAft>
              <a:buNone/>
            </a:pPr>
            <a:r>
              <a:rPr lang="hr-HR" dirty="0">
                <a:ea typeface="Times New Roman"/>
              </a:rPr>
              <a:t>4. putnika primiti</a:t>
            </a:r>
          </a:p>
          <a:p>
            <a:pPr marL="82296" indent="0">
              <a:spcAft>
                <a:spcPts val="0"/>
              </a:spcAft>
              <a:buNone/>
            </a:pPr>
            <a:r>
              <a:rPr lang="hr-HR" dirty="0">
                <a:ea typeface="Times New Roman"/>
              </a:rPr>
              <a:t>5. bolesna i utamničenika pohoditi</a:t>
            </a:r>
          </a:p>
          <a:p>
            <a:pPr marL="82296" indent="0">
              <a:spcAft>
                <a:spcPts val="0"/>
              </a:spcAft>
              <a:buNone/>
            </a:pPr>
            <a:r>
              <a:rPr lang="hr-HR" dirty="0">
                <a:ea typeface="Times New Roman"/>
              </a:rPr>
              <a:t>6. zarobljenike i prognanike pomagati</a:t>
            </a:r>
          </a:p>
          <a:p>
            <a:pPr marL="82296" indent="0">
              <a:spcAft>
                <a:spcPts val="0"/>
              </a:spcAft>
              <a:buNone/>
            </a:pPr>
            <a:r>
              <a:rPr lang="hr-HR" dirty="0">
                <a:ea typeface="Times New Roman"/>
              </a:rPr>
              <a:t>7. mrtve pokopati</a:t>
            </a:r>
          </a:p>
          <a:p>
            <a:endParaRPr lang="hr-HR" dirty="0"/>
          </a:p>
        </p:txBody>
      </p:sp>
      <p:pic>
        <p:nvPicPr>
          <p:cNvPr id="3074" name="Picture 2" descr="Slikovni rezultat za tjelesna djela milosr&amp;dstrok;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35244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01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1312</TotalTime>
  <Words>363</Words>
  <Application>Microsoft Office PowerPoint</Application>
  <PresentationFormat>Prikaz na zaslonu (4:3)</PresentationFormat>
  <Paragraphs>65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5" baseType="lpstr">
      <vt:lpstr>Calibri</vt:lpstr>
      <vt:lpstr>Gill Sans MT</vt:lpstr>
      <vt:lpstr>Times New Roman</vt:lpstr>
      <vt:lpstr>Verdana</vt:lpstr>
      <vt:lpstr>Wingdings 2</vt:lpstr>
      <vt:lpstr>Solstice</vt:lpstr>
      <vt:lpstr>PowerPoint prezentacija</vt:lpstr>
      <vt:lpstr>ponovimo:</vt:lpstr>
      <vt:lpstr>PRAVEDNOST</vt:lpstr>
      <vt:lpstr>ponovimo:</vt:lpstr>
      <vt:lpstr>SOLIDARNOST</vt:lpstr>
      <vt:lpstr>PowerPoint prezentacija</vt:lpstr>
      <vt:lpstr>PowerPoint prezentacija</vt:lpstr>
      <vt:lpstr>PowerPoint prezentacija</vt:lpstr>
      <vt:lpstr>TJELESNA  DJELA  MILOSRĐA</vt:lpstr>
      <vt:lpstr>DUHOVNA  DJELA  MILOSRĐA</vt:lpstr>
      <vt:lpstr>razmisli o sljedećim rečenicama:</vt:lpstr>
      <vt:lpstr>PowerPoint prezentacija</vt:lpstr>
      <vt:lpstr>PowerPoint prezentacija</vt:lpstr>
      <vt:lpstr>Poznate su nam i Božje upute za život koje često nazivamo        10 Božjih zapovijedi. Sedma od njih nam savjetuje:</vt:lpstr>
      <vt:lpstr>Ne ukradi!</vt:lpstr>
      <vt:lpstr>Ne ukradi!</vt:lpstr>
      <vt:lpstr>U kakvom odnosu trebaju biti privatno vlasništvo i opće dobro?</vt:lpstr>
      <vt:lpstr>privatno vlasništvo i opće dobro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Hewlett-Packard Company</cp:lastModifiedBy>
  <cp:revision>122</cp:revision>
  <dcterms:created xsi:type="dcterms:W3CDTF">2006-08-16T00:00:00Z</dcterms:created>
  <dcterms:modified xsi:type="dcterms:W3CDTF">2020-03-31T11:11:38Z</dcterms:modified>
</cp:coreProperties>
</file>