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3" r:id="rId3"/>
    <p:sldId id="314" r:id="rId4"/>
    <p:sldId id="485" r:id="rId5"/>
    <p:sldId id="486" r:id="rId6"/>
    <p:sldId id="473" r:id="rId7"/>
    <p:sldId id="474" r:id="rId8"/>
    <p:sldId id="317" r:id="rId9"/>
    <p:sldId id="318" r:id="rId10"/>
    <p:sldId id="475" r:id="rId11"/>
    <p:sldId id="477" r:id="rId12"/>
    <p:sldId id="311" r:id="rId13"/>
    <p:sldId id="312" r:id="rId14"/>
    <p:sldId id="319" r:id="rId15"/>
    <p:sldId id="320" r:id="rId16"/>
    <p:sldId id="321" r:id="rId17"/>
    <p:sldId id="326" r:id="rId18"/>
    <p:sldId id="327" r:id="rId19"/>
    <p:sldId id="328" r:id="rId20"/>
    <p:sldId id="329" r:id="rId21"/>
    <p:sldId id="330" r:id="rId22"/>
    <p:sldId id="496" r:id="rId23"/>
    <p:sldId id="497" r:id="rId24"/>
    <p:sldId id="341" r:id="rId25"/>
    <p:sldId id="342" r:id="rId26"/>
    <p:sldId id="331" r:id="rId27"/>
    <p:sldId id="332" r:id="rId28"/>
    <p:sldId id="333" r:id="rId29"/>
    <p:sldId id="334" r:id="rId30"/>
    <p:sldId id="335" r:id="rId31"/>
    <p:sldId id="336" r:id="rId32"/>
    <p:sldId id="337" r:id="rId33"/>
    <p:sldId id="338" r:id="rId34"/>
    <p:sldId id="339" r:id="rId35"/>
    <p:sldId id="340" r:id="rId36"/>
    <p:sldId id="343" r:id="rId37"/>
    <p:sldId id="344" r:id="rId38"/>
    <p:sldId id="345" r:id="rId39"/>
    <p:sldId id="346" r:id="rId40"/>
    <p:sldId id="468" r:id="rId41"/>
    <p:sldId id="467" r:id="rId42"/>
    <p:sldId id="347" r:id="rId43"/>
    <p:sldId id="350" r:id="rId44"/>
    <p:sldId id="351" r:id="rId45"/>
    <p:sldId id="352" r:id="rId46"/>
    <p:sldId id="353" r:id="rId47"/>
    <p:sldId id="479" r:id="rId48"/>
    <p:sldId id="480" r:id="rId49"/>
    <p:sldId id="354" r:id="rId50"/>
    <p:sldId id="355" r:id="rId51"/>
    <p:sldId id="469" r:id="rId52"/>
    <p:sldId id="470" r:id="rId53"/>
    <p:sldId id="489" r:id="rId54"/>
    <p:sldId id="490" r:id="rId55"/>
    <p:sldId id="498" r:id="rId56"/>
    <p:sldId id="499" r:id="rId57"/>
    <p:sldId id="493" r:id="rId58"/>
    <p:sldId id="494" r:id="rId59"/>
    <p:sldId id="356" r:id="rId60"/>
    <p:sldId id="357" r:id="rId61"/>
    <p:sldId id="358" r:id="rId62"/>
    <p:sldId id="359" r:id="rId63"/>
    <p:sldId id="360" r:id="rId64"/>
    <p:sldId id="361" r:id="rId65"/>
    <p:sldId id="487" r:id="rId66"/>
    <p:sldId id="488" r:id="rId67"/>
    <p:sldId id="362" r:id="rId68"/>
    <p:sldId id="363" r:id="rId69"/>
    <p:sldId id="500" r:id="rId70"/>
    <p:sldId id="501"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83" r:id="rId84"/>
    <p:sldId id="377" r:id="rId85"/>
    <p:sldId id="378" r:id="rId86"/>
    <p:sldId id="379" r:id="rId87"/>
    <p:sldId id="478" r:id="rId88"/>
    <p:sldId id="483" r:id="rId89"/>
    <p:sldId id="484" r:id="rId90"/>
    <p:sldId id="382" r:id="rId91"/>
    <p:sldId id="384" r:id="rId92"/>
    <p:sldId id="385" r:id="rId93"/>
    <p:sldId id="386" r:id="rId94"/>
    <p:sldId id="387" r:id="rId95"/>
    <p:sldId id="502" r:id="rId96"/>
    <p:sldId id="503" r:id="rId97"/>
    <p:sldId id="388" r:id="rId98"/>
    <p:sldId id="389" r:id="rId99"/>
    <p:sldId id="390" r:id="rId100"/>
    <p:sldId id="391" r:id="rId101"/>
    <p:sldId id="392" r:id="rId102"/>
    <p:sldId id="393" r:id="rId103"/>
    <p:sldId id="491" r:id="rId104"/>
    <p:sldId id="492" r:id="rId105"/>
    <p:sldId id="394" r:id="rId106"/>
    <p:sldId id="395" r:id="rId107"/>
    <p:sldId id="396" r:id="rId108"/>
    <p:sldId id="397" r:id="rId109"/>
    <p:sldId id="398" r:id="rId110"/>
    <p:sldId id="399" r:id="rId111"/>
    <p:sldId id="400" r:id="rId112"/>
    <p:sldId id="401" r:id="rId113"/>
    <p:sldId id="481" r:id="rId114"/>
    <p:sldId id="482" r:id="rId115"/>
    <p:sldId id="402" r:id="rId116"/>
    <p:sldId id="403" r:id="rId117"/>
    <p:sldId id="404" r:id="rId118"/>
    <p:sldId id="405" r:id="rId119"/>
    <p:sldId id="406" r:id="rId120"/>
    <p:sldId id="407" r:id="rId121"/>
    <p:sldId id="408" r:id="rId122"/>
    <p:sldId id="409" r:id="rId123"/>
    <p:sldId id="410" r:id="rId124"/>
    <p:sldId id="411" r:id="rId125"/>
    <p:sldId id="412" r:id="rId126"/>
    <p:sldId id="413" r:id="rId127"/>
    <p:sldId id="414" r:id="rId128"/>
    <p:sldId id="415" r:id="rId129"/>
    <p:sldId id="416" r:id="rId130"/>
    <p:sldId id="417" r:id="rId131"/>
    <p:sldId id="418" r:id="rId132"/>
    <p:sldId id="419" r:id="rId133"/>
    <p:sldId id="420" r:id="rId134"/>
    <p:sldId id="421" r:id="rId135"/>
    <p:sldId id="495" r:id="rId136"/>
    <p:sldId id="504" r:id="rId13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7" d="100"/>
          <a:sy n="77"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a:xfrm>
            <a:off x="2692397" y="5037663"/>
            <a:ext cx="5214635" cy="279400"/>
          </a:xfrm>
        </p:spPr>
        <p:txBody>
          <a:bodyPr/>
          <a:lstStyle/>
          <a:p>
            <a:endParaRPr lang="hr-BA"/>
          </a:p>
        </p:txBody>
      </p:sp>
      <p:sp>
        <p:nvSpPr>
          <p:cNvPr id="6" name="Slide Number Placeholder 5"/>
          <p:cNvSpPr>
            <a:spLocks noGrp="1"/>
          </p:cNvSpPr>
          <p:nvPr>
            <p:ph type="sldNum" sz="quarter" idx="12"/>
          </p:nvPr>
        </p:nvSpPr>
        <p:spPr>
          <a:xfrm>
            <a:off x="8956900" y="5037663"/>
            <a:ext cx="551167" cy="279400"/>
          </a:xfrm>
        </p:spPr>
        <p:txBody>
          <a:bodyPr/>
          <a:lstStyle/>
          <a:p>
            <a:fld id="{4A4D7DEB-B6FF-495D-BF77-09E7C3B0245A}" type="slidenum">
              <a:rPr lang="hr-BA" smtClean="0"/>
              <a:t>‹#›</a:t>
            </a:fld>
            <a:endParaRPr lang="hr-B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13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EDDD-7534-41AD-8BF4-C10BAEDEBD93}" type="datetimeFigureOut">
              <a:rPr lang="hr-BA" smtClean="0"/>
              <a:t>2. 4. 2020.</a:t>
            </a:fld>
            <a:endParaRPr lang="hr-BA"/>
          </a:p>
        </p:txBody>
      </p:sp>
      <p:sp>
        <p:nvSpPr>
          <p:cNvPr id="6" name="Footer Placeholder 5"/>
          <p:cNvSpPr>
            <a:spLocks noGrp="1"/>
          </p:cNvSpPr>
          <p:nvPr>
            <p:ph type="ftr" sz="quarter" idx="11"/>
          </p:nvPr>
        </p:nvSpPr>
        <p:spPr/>
        <p:txBody>
          <a:bodyPr/>
          <a:lstStyle/>
          <a:p>
            <a:endParaRPr lang="hr-BA"/>
          </a:p>
        </p:txBody>
      </p:sp>
      <p:sp>
        <p:nvSpPr>
          <p:cNvPr id="7" name="Slide Number Placeholder 6"/>
          <p:cNvSpPr>
            <a:spLocks noGrp="1"/>
          </p:cNvSpPr>
          <p:nvPr>
            <p:ph type="sldNum" sz="quarter" idx="12"/>
          </p:nvPr>
        </p:nvSpPr>
        <p:spPr/>
        <p:txBody>
          <a:bodyPr/>
          <a:lstStyle/>
          <a:p>
            <a:fld id="{4A4D7DEB-B6FF-495D-BF77-09E7C3B0245A}" type="slidenum">
              <a:rPr lang="hr-BA" smtClean="0"/>
              <a:t>‹#›</a:t>
            </a:fld>
            <a:endParaRPr lang="hr-BA"/>
          </a:p>
        </p:txBody>
      </p:sp>
    </p:spTree>
    <p:extLst>
      <p:ext uri="{BB962C8B-B14F-4D97-AF65-F5344CB8AC3E}">
        <p14:creationId xmlns:p14="http://schemas.microsoft.com/office/powerpoint/2010/main" val="361650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69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09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spTree>
    <p:extLst>
      <p:ext uri="{BB962C8B-B14F-4D97-AF65-F5344CB8AC3E}">
        <p14:creationId xmlns:p14="http://schemas.microsoft.com/office/powerpoint/2010/main" val="107680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08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56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87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56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spTree>
    <p:extLst>
      <p:ext uri="{BB962C8B-B14F-4D97-AF65-F5344CB8AC3E}">
        <p14:creationId xmlns:p14="http://schemas.microsoft.com/office/powerpoint/2010/main" val="307800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EDDD-7534-41AD-8BF4-C10BAEDEBD93}" type="datetimeFigureOut">
              <a:rPr lang="hr-BA" smtClean="0"/>
              <a:t>2. 4. 2020.</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A4D7DEB-B6FF-495D-BF77-09E7C3B0245A}" type="slidenum">
              <a:rPr lang="hr-BA" smtClean="0"/>
              <a:t>‹#›</a:t>
            </a:fld>
            <a:endParaRPr lang="hr-B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71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EDDD-7534-41AD-8BF4-C10BAEDEBD93}" type="datetimeFigureOut">
              <a:rPr lang="hr-BA" smtClean="0"/>
              <a:t>2. 4. 2020.</a:t>
            </a:fld>
            <a:endParaRPr lang="hr-BA"/>
          </a:p>
        </p:txBody>
      </p:sp>
      <p:sp>
        <p:nvSpPr>
          <p:cNvPr id="6" name="Footer Placeholder 5"/>
          <p:cNvSpPr>
            <a:spLocks noGrp="1"/>
          </p:cNvSpPr>
          <p:nvPr>
            <p:ph type="ftr" sz="quarter" idx="11"/>
          </p:nvPr>
        </p:nvSpPr>
        <p:spPr/>
        <p:txBody>
          <a:bodyPr/>
          <a:lstStyle/>
          <a:p>
            <a:endParaRPr lang="hr-BA"/>
          </a:p>
        </p:txBody>
      </p:sp>
      <p:sp>
        <p:nvSpPr>
          <p:cNvPr id="7" name="Slide Number Placeholder 6"/>
          <p:cNvSpPr>
            <a:spLocks noGrp="1"/>
          </p:cNvSpPr>
          <p:nvPr>
            <p:ph type="sldNum" sz="quarter" idx="12"/>
          </p:nvPr>
        </p:nvSpPr>
        <p:spPr/>
        <p:txBody>
          <a:bodyPr/>
          <a:lstStyle/>
          <a:p>
            <a:fld id="{4A4D7DEB-B6FF-495D-BF77-09E7C3B0245A}" type="slidenum">
              <a:rPr lang="hr-BA" smtClean="0"/>
              <a:t>‹#›</a:t>
            </a:fld>
            <a:endParaRPr lang="hr-BA"/>
          </a:p>
        </p:txBody>
      </p:sp>
    </p:spTree>
    <p:extLst>
      <p:ext uri="{BB962C8B-B14F-4D97-AF65-F5344CB8AC3E}">
        <p14:creationId xmlns:p14="http://schemas.microsoft.com/office/powerpoint/2010/main" val="60778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BFEDDD-7534-41AD-8BF4-C10BAEDEBD93}" type="datetimeFigureOut">
              <a:rPr lang="hr-BA" smtClean="0"/>
              <a:t>2. 4. 2020.</a:t>
            </a:fld>
            <a:endParaRPr lang="hr-BA"/>
          </a:p>
        </p:txBody>
      </p:sp>
      <p:sp>
        <p:nvSpPr>
          <p:cNvPr id="8" name="Footer Placeholder 7"/>
          <p:cNvSpPr>
            <a:spLocks noGrp="1"/>
          </p:cNvSpPr>
          <p:nvPr>
            <p:ph type="ftr" sz="quarter" idx="11"/>
          </p:nvPr>
        </p:nvSpPr>
        <p:spPr/>
        <p:txBody>
          <a:bodyPr/>
          <a:lstStyle/>
          <a:p>
            <a:endParaRPr lang="hr-BA"/>
          </a:p>
        </p:txBody>
      </p:sp>
      <p:sp>
        <p:nvSpPr>
          <p:cNvPr id="9" name="Slide Number Placeholder 8"/>
          <p:cNvSpPr>
            <a:spLocks noGrp="1"/>
          </p:cNvSpPr>
          <p:nvPr>
            <p:ph type="sldNum" sz="quarter" idx="12"/>
          </p:nvPr>
        </p:nvSpPr>
        <p:spPr/>
        <p:txBody>
          <a:bodyPr/>
          <a:lstStyle/>
          <a:p>
            <a:fld id="{4A4D7DEB-B6FF-495D-BF77-09E7C3B0245A}" type="slidenum">
              <a:rPr lang="hr-BA" smtClean="0"/>
              <a:t>‹#›</a:t>
            </a:fld>
            <a:endParaRPr lang="hr-B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7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BFEDDD-7534-41AD-8BF4-C10BAEDEBD93}" type="datetimeFigureOut">
              <a:rPr lang="hr-BA" smtClean="0"/>
              <a:t>2. 4. 2020.</a:t>
            </a:fld>
            <a:endParaRPr lang="hr-BA"/>
          </a:p>
        </p:txBody>
      </p:sp>
      <p:sp>
        <p:nvSpPr>
          <p:cNvPr id="4" name="Footer Placeholder 3"/>
          <p:cNvSpPr>
            <a:spLocks noGrp="1"/>
          </p:cNvSpPr>
          <p:nvPr>
            <p:ph type="ftr" sz="quarter" idx="11"/>
          </p:nvPr>
        </p:nvSpPr>
        <p:spPr/>
        <p:txBody>
          <a:bodyPr/>
          <a:lstStyle/>
          <a:p>
            <a:endParaRPr lang="hr-BA"/>
          </a:p>
        </p:txBody>
      </p:sp>
      <p:sp>
        <p:nvSpPr>
          <p:cNvPr id="5" name="Slide Number Placeholder 4"/>
          <p:cNvSpPr>
            <a:spLocks noGrp="1"/>
          </p:cNvSpPr>
          <p:nvPr>
            <p:ph type="sldNum" sz="quarter" idx="12"/>
          </p:nvPr>
        </p:nvSpPr>
        <p:spPr/>
        <p:txBody>
          <a:bodyPr/>
          <a:lstStyle/>
          <a:p>
            <a:fld id="{4A4D7DEB-B6FF-495D-BF77-09E7C3B0245A}" type="slidenum">
              <a:rPr lang="hr-BA" smtClean="0"/>
              <a:t>‹#›</a:t>
            </a:fld>
            <a:endParaRPr lang="hr-B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24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FEDDD-7534-41AD-8BF4-C10BAEDEBD93}" type="datetimeFigureOut">
              <a:rPr lang="hr-BA" smtClean="0"/>
              <a:t>2. 4. 2020.</a:t>
            </a:fld>
            <a:endParaRPr lang="hr-BA"/>
          </a:p>
        </p:txBody>
      </p:sp>
      <p:sp>
        <p:nvSpPr>
          <p:cNvPr id="3" name="Footer Placeholder 2"/>
          <p:cNvSpPr>
            <a:spLocks noGrp="1"/>
          </p:cNvSpPr>
          <p:nvPr>
            <p:ph type="ftr" sz="quarter" idx="11"/>
          </p:nvPr>
        </p:nvSpPr>
        <p:spPr/>
        <p:txBody>
          <a:bodyPr/>
          <a:lstStyle/>
          <a:p>
            <a:endParaRPr lang="hr-BA"/>
          </a:p>
        </p:txBody>
      </p:sp>
      <p:sp>
        <p:nvSpPr>
          <p:cNvPr id="4" name="Slide Number Placeholder 3"/>
          <p:cNvSpPr>
            <a:spLocks noGrp="1"/>
          </p:cNvSpPr>
          <p:nvPr>
            <p:ph type="sldNum" sz="quarter" idx="12"/>
          </p:nvPr>
        </p:nvSpPr>
        <p:spPr/>
        <p:txBody>
          <a:bodyPr/>
          <a:lstStyle/>
          <a:p>
            <a:fld id="{4A4D7DEB-B6FF-495D-BF77-09E7C3B0245A}" type="slidenum">
              <a:rPr lang="hr-BA" smtClean="0"/>
              <a:t>‹#›</a:t>
            </a:fld>
            <a:endParaRPr lang="hr-BA"/>
          </a:p>
        </p:txBody>
      </p:sp>
    </p:spTree>
    <p:extLst>
      <p:ext uri="{BB962C8B-B14F-4D97-AF65-F5344CB8AC3E}">
        <p14:creationId xmlns:p14="http://schemas.microsoft.com/office/powerpoint/2010/main" val="236046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EDDD-7534-41AD-8BF4-C10BAEDEBD93}" type="datetimeFigureOut">
              <a:rPr lang="hr-BA" smtClean="0"/>
              <a:t>2. 4. 2020.</a:t>
            </a:fld>
            <a:endParaRPr lang="hr-BA"/>
          </a:p>
        </p:txBody>
      </p:sp>
      <p:sp>
        <p:nvSpPr>
          <p:cNvPr id="6" name="Footer Placeholder 5"/>
          <p:cNvSpPr>
            <a:spLocks noGrp="1"/>
          </p:cNvSpPr>
          <p:nvPr>
            <p:ph type="ftr" sz="quarter" idx="11"/>
          </p:nvPr>
        </p:nvSpPr>
        <p:spPr/>
        <p:txBody>
          <a:bodyPr/>
          <a:lstStyle/>
          <a:p>
            <a:endParaRPr lang="hr-BA"/>
          </a:p>
        </p:txBody>
      </p:sp>
      <p:sp>
        <p:nvSpPr>
          <p:cNvPr id="7" name="Slide Number Placeholder 6"/>
          <p:cNvSpPr>
            <a:spLocks noGrp="1"/>
          </p:cNvSpPr>
          <p:nvPr>
            <p:ph type="sldNum" sz="quarter" idx="12"/>
          </p:nvPr>
        </p:nvSpPr>
        <p:spPr/>
        <p:txBody>
          <a:bodyPr/>
          <a:lstStyle/>
          <a:p>
            <a:fld id="{4A4D7DEB-B6FF-495D-BF77-09E7C3B0245A}" type="slidenum">
              <a:rPr lang="hr-BA" smtClean="0"/>
              <a:t>‹#›</a:t>
            </a:fld>
            <a:endParaRPr lang="hr-B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08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EDDD-7534-41AD-8BF4-C10BAEDEBD93}" type="datetimeFigureOut">
              <a:rPr lang="hr-BA" smtClean="0"/>
              <a:t>2. 4. 2020.</a:t>
            </a:fld>
            <a:endParaRPr lang="hr-BA"/>
          </a:p>
        </p:txBody>
      </p:sp>
      <p:sp>
        <p:nvSpPr>
          <p:cNvPr id="6" name="Footer Placeholder 5"/>
          <p:cNvSpPr>
            <a:spLocks noGrp="1"/>
          </p:cNvSpPr>
          <p:nvPr>
            <p:ph type="ftr" sz="quarter" idx="11"/>
          </p:nvPr>
        </p:nvSpPr>
        <p:spPr/>
        <p:txBody>
          <a:bodyPr/>
          <a:lstStyle/>
          <a:p>
            <a:endParaRPr lang="hr-BA"/>
          </a:p>
        </p:txBody>
      </p:sp>
      <p:sp>
        <p:nvSpPr>
          <p:cNvPr id="7" name="Slide Number Placeholder 6"/>
          <p:cNvSpPr>
            <a:spLocks noGrp="1"/>
          </p:cNvSpPr>
          <p:nvPr>
            <p:ph type="sldNum" sz="quarter" idx="12"/>
          </p:nvPr>
        </p:nvSpPr>
        <p:spPr/>
        <p:txBody>
          <a:bodyPr/>
          <a:lstStyle/>
          <a:p>
            <a:fld id="{4A4D7DEB-B6FF-495D-BF77-09E7C3B0245A}" type="slidenum">
              <a:rPr lang="hr-BA" smtClean="0"/>
              <a:t>‹#›</a:t>
            </a:fld>
            <a:endParaRPr lang="hr-BA"/>
          </a:p>
        </p:txBody>
      </p:sp>
    </p:spTree>
    <p:extLst>
      <p:ext uri="{BB962C8B-B14F-4D97-AF65-F5344CB8AC3E}">
        <p14:creationId xmlns:p14="http://schemas.microsoft.com/office/powerpoint/2010/main" val="183194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BFEDDD-7534-41AD-8BF4-C10BAEDEBD93}" type="datetimeFigureOut">
              <a:rPr lang="hr-BA" smtClean="0"/>
              <a:t>2. 4. 2020.</a:t>
            </a:fld>
            <a:endParaRPr lang="hr-B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B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4D7DEB-B6FF-495D-BF77-09E7C3B0245A}" type="slidenum">
              <a:rPr lang="hr-BA" smtClean="0"/>
              <a:t>‹#›</a:t>
            </a:fld>
            <a:endParaRPr lang="hr-BA"/>
          </a:p>
        </p:txBody>
      </p:sp>
    </p:spTree>
    <p:extLst>
      <p:ext uri="{BB962C8B-B14F-4D97-AF65-F5344CB8AC3E}">
        <p14:creationId xmlns:p14="http://schemas.microsoft.com/office/powerpoint/2010/main" val="353411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310607"/>
          </a:xfrm>
        </p:spPr>
        <p:txBody>
          <a:bodyPr/>
          <a:lstStyle/>
          <a:p>
            <a:r>
              <a:rPr lang="hr-BA" b="1" dirty="0" smtClean="0">
                <a:solidFill>
                  <a:srgbClr val="0070C0"/>
                </a:solidFill>
                <a:effectLst>
                  <a:outerShdw blurRad="38100" dist="38100" dir="2700000" algn="tl">
                    <a:srgbClr val="000000">
                      <a:alpha val="43137"/>
                    </a:srgbClr>
                  </a:outerShdw>
                </a:effectLst>
              </a:rPr>
              <a:t>Imena i imendani</a:t>
            </a:r>
            <a:endParaRPr lang="hr-BA" b="1"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692398" y="3181738"/>
            <a:ext cx="6815669" cy="2220685"/>
          </a:xfrm>
        </p:spPr>
        <p:txBody>
          <a:bodyPr>
            <a:normAutofit fontScale="55000" lnSpcReduction="20000"/>
          </a:bodyPr>
          <a:lstStyle/>
          <a:p>
            <a:endParaRPr lang="hr-BA" sz="3200" b="1" dirty="0" smtClean="0">
              <a:solidFill>
                <a:srgbClr val="00B050"/>
              </a:solidFill>
              <a:effectLst>
                <a:outerShdw blurRad="38100" dist="38100" dir="2700000" algn="tl">
                  <a:srgbClr val="000000">
                    <a:alpha val="43137"/>
                  </a:srgbClr>
                </a:outerShdw>
              </a:effectLst>
            </a:endParaRPr>
          </a:p>
          <a:p>
            <a:r>
              <a:rPr lang="hr-BA" sz="3200" b="1" dirty="0" smtClean="0">
                <a:solidFill>
                  <a:srgbClr val="00B050"/>
                </a:solidFill>
                <a:effectLst>
                  <a:outerShdw blurRad="38100" dist="38100" dir="2700000" algn="tl">
                    <a:srgbClr val="000000">
                      <a:alpha val="43137"/>
                    </a:srgbClr>
                  </a:outerShdw>
                </a:effectLst>
              </a:rPr>
              <a:t> </a:t>
            </a:r>
            <a:r>
              <a:rPr lang="hr-BA" sz="3200" b="1" dirty="0" smtClean="0">
                <a:solidFill>
                  <a:srgbClr val="0070C0"/>
                </a:solidFill>
                <a:effectLst>
                  <a:outerShdw blurRad="38100" dist="38100" dir="2700000" algn="tl">
                    <a:srgbClr val="000000">
                      <a:alpha val="43137"/>
                    </a:srgbClr>
                  </a:outerShdw>
                </a:effectLst>
              </a:rPr>
              <a:t>Za bolje upoznavanje</a:t>
            </a:r>
          </a:p>
          <a:p>
            <a:r>
              <a:rPr lang="hr-BA" sz="3200" b="1" dirty="0">
                <a:solidFill>
                  <a:srgbClr val="0070C0"/>
                </a:solidFill>
                <a:effectLst>
                  <a:outerShdw blurRad="38100" dist="38100" dir="2700000" algn="tl">
                    <a:srgbClr val="000000">
                      <a:alpha val="43137"/>
                    </a:srgbClr>
                  </a:outerShdw>
                </a:effectLst>
              </a:rPr>
              <a:t>v</a:t>
            </a:r>
            <a:r>
              <a:rPr lang="hr-BA" sz="3200" b="1" dirty="0" smtClean="0">
                <a:solidFill>
                  <a:srgbClr val="0070C0"/>
                </a:solidFill>
                <a:effectLst>
                  <a:outerShdw blurRad="38100" dist="38100" dir="2700000" algn="tl">
                    <a:srgbClr val="000000">
                      <a:alpha val="43137"/>
                    </a:srgbClr>
                  </a:outerShdw>
                </a:effectLst>
              </a:rPr>
              <a:t>lastitog i drugih imena, svetkovina,</a:t>
            </a:r>
          </a:p>
          <a:p>
            <a:r>
              <a:rPr lang="hr-BA" sz="3200" b="1" dirty="0" smtClean="0">
                <a:solidFill>
                  <a:srgbClr val="0070C0"/>
                </a:solidFill>
                <a:effectLst>
                  <a:outerShdw blurRad="38100" dist="38100" dir="2700000" algn="tl">
                    <a:srgbClr val="000000">
                      <a:alpha val="43137"/>
                    </a:srgbClr>
                  </a:outerShdw>
                </a:effectLst>
              </a:rPr>
              <a:t> blagdana i spomendana u životu Crkve</a:t>
            </a:r>
          </a:p>
          <a:p>
            <a:r>
              <a:rPr lang="hr-BA" sz="3200" b="1" dirty="0" smtClean="0">
                <a:solidFill>
                  <a:srgbClr val="00B050"/>
                </a:solidFill>
                <a:effectLst>
                  <a:outerShdw blurRad="38100" dist="38100" dir="2700000" algn="tl">
                    <a:srgbClr val="000000">
                      <a:alpha val="43137"/>
                    </a:srgbClr>
                  </a:outerShdw>
                </a:effectLst>
              </a:rPr>
              <a:t>Drugo godište srednjih </a:t>
            </a:r>
            <a:r>
              <a:rPr lang="hr-BA" sz="3200" b="1" dirty="0" smtClean="0">
                <a:solidFill>
                  <a:srgbClr val="00B050"/>
                </a:solidFill>
                <a:effectLst>
                  <a:outerShdw blurRad="38100" dist="38100" dir="2700000" algn="tl">
                    <a:srgbClr val="000000">
                      <a:alpha val="43137"/>
                    </a:srgbClr>
                  </a:outerShdw>
                </a:effectLst>
              </a:rPr>
              <a:t>škola</a:t>
            </a:r>
          </a:p>
          <a:p>
            <a:r>
              <a:rPr lang="hr-BA" sz="3200" b="1" dirty="0" smtClean="0">
                <a:solidFill>
                  <a:srgbClr val="00B050"/>
                </a:solidFill>
                <a:effectLst>
                  <a:outerShdw blurRad="38100" dist="38100" dir="2700000" algn="tl">
                    <a:srgbClr val="000000">
                      <a:alpha val="43137"/>
                    </a:srgbClr>
                  </a:outerShdw>
                </a:effectLst>
              </a:rPr>
              <a:t>Pripremio: dr. </a:t>
            </a:r>
            <a:r>
              <a:rPr lang="hr-BA" sz="3200" b="1" dirty="0" err="1" smtClean="0">
                <a:solidFill>
                  <a:srgbClr val="00B050"/>
                </a:solidFill>
                <a:effectLst>
                  <a:outerShdw blurRad="38100" dist="38100" dir="2700000" algn="tl">
                    <a:srgbClr val="000000">
                      <a:alpha val="43137"/>
                    </a:srgbClr>
                  </a:outerShdw>
                </a:effectLst>
              </a:rPr>
              <a:t>sc</a:t>
            </a:r>
            <a:r>
              <a:rPr lang="hr-BA" sz="3200" b="1" dirty="0" smtClean="0">
                <a:solidFill>
                  <a:srgbClr val="00B050"/>
                </a:solidFill>
                <a:effectLst>
                  <a:outerShdw blurRad="38100" dist="38100" dir="2700000" algn="tl">
                    <a:srgbClr val="000000">
                      <a:alpha val="43137"/>
                    </a:srgbClr>
                  </a:outerShdw>
                </a:effectLst>
              </a:rPr>
              <a:t>. Tvrtko Beus</a:t>
            </a:r>
            <a:endParaRPr lang="hr-BA" sz="3200" b="1" dirty="0" smtClean="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6950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40 dana nakon Uskrsa?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99694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4. listopada?</a:t>
            </a:r>
            <a:endParaRPr lang="hr-BA" sz="4000" b="1" dirty="0"/>
          </a:p>
        </p:txBody>
      </p:sp>
      <p:sp>
        <p:nvSpPr>
          <p:cNvPr id="3" name="Content Placeholder 2"/>
          <p:cNvSpPr>
            <a:spLocks noGrp="1"/>
          </p:cNvSpPr>
          <p:nvPr>
            <p:ph idx="1"/>
          </p:nvPr>
        </p:nvSpPr>
        <p:spPr/>
        <p:txBody>
          <a:bodyPr>
            <a:normAutofit fontScale="92500" lnSpcReduction="10000"/>
          </a:bodyPr>
          <a:lstStyle/>
          <a:p>
            <a:pPr marL="0" indent="0">
              <a:buNone/>
            </a:pPr>
            <a:endParaRPr lang="hr-BA" dirty="0" smtClean="0"/>
          </a:p>
          <a:p>
            <a:pPr marL="0" indent="0">
              <a:buNone/>
            </a:pPr>
            <a:endParaRPr lang="hr-BA" dirty="0"/>
          </a:p>
          <a:p>
            <a:pPr marL="0" indent="0" algn="ctr">
              <a:buNone/>
            </a:pPr>
            <a:r>
              <a:rPr lang="hr-BA" sz="4400" b="1" dirty="0">
                <a:solidFill>
                  <a:srgbClr val="00B050"/>
                </a:solidFill>
                <a:effectLst>
                  <a:outerShdw blurRad="38100" dist="38100" dir="2700000" algn="tl">
                    <a:srgbClr val="000000">
                      <a:alpha val="43137"/>
                    </a:srgbClr>
                  </a:outerShdw>
                </a:effectLst>
              </a:rPr>
              <a:t>s</a:t>
            </a:r>
            <a:r>
              <a:rPr lang="hr-BA" sz="4400" b="1" dirty="0" smtClean="0">
                <a:solidFill>
                  <a:srgbClr val="00B050"/>
                </a:solidFill>
                <a:effectLst>
                  <a:outerShdw blurRad="38100" dist="38100" dir="2700000" algn="tl">
                    <a:srgbClr val="000000">
                      <a:alpha val="43137"/>
                    </a:srgbClr>
                  </a:outerShdw>
                </a:effectLst>
              </a:rPr>
              <a:t>v. Franjo Asiški</a:t>
            </a:r>
          </a:p>
          <a:p>
            <a:pPr marL="0" indent="0" algn="ctr">
              <a:buNone/>
            </a:pPr>
            <a:r>
              <a:rPr lang="hr-BA" sz="4400" b="1" dirty="0" smtClean="0">
                <a:solidFill>
                  <a:srgbClr val="00B050"/>
                </a:solidFill>
                <a:effectLst>
                  <a:outerShdw blurRad="38100" dist="38100" dir="2700000" algn="tl">
                    <a:srgbClr val="000000">
                      <a:alpha val="43137"/>
                    </a:srgbClr>
                  </a:outerShdw>
                </a:effectLst>
              </a:rPr>
              <a:t>(utemeljitelj prosjačkog reda, redovnik</a:t>
            </a:r>
          </a:p>
          <a:p>
            <a:pPr marL="0" indent="0" algn="ctr">
              <a:buNone/>
            </a:pPr>
            <a:r>
              <a:rPr lang="hr-BA" sz="4400" b="1" dirty="0" smtClean="0">
                <a:solidFill>
                  <a:srgbClr val="00B050"/>
                </a:solidFill>
                <a:effectLst>
                  <a:outerShdw blurRad="38100" dist="38100" dir="2700000" algn="tl">
                    <a:srgbClr val="000000">
                      <a:alpha val="43137"/>
                    </a:srgbClr>
                  </a:outerShdw>
                </a:effectLst>
              </a:rPr>
              <a:t>i obnovitelj Crkve iz 13. st.)</a:t>
            </a:r>
          </a:p>
        </p:txBody>
      </p:sp>
    </p:spTree>
    <p:extLst>
      <p:ext uri="{BB962C8B-B14F-4D97-AF65-F5344CB8AC3E}">
        <p14:creationId xmlns:p14="http://schemas.microsoft.com/office/powerpoint/2010/main" val="1427061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18. listopada?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9455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18. listopada?</a:t>
            </a:r>
            <a:endParaRPr lang="hr-BA" sz="4000" b="1" dirty="0"/>
          </a:p>
        </p:txBody>
      </p:sp>
      <p:sp>
        <p:nvSpPr>
          <p:cNvPr id="3" name="Content Placeholder 2"/>
          <p:cNvSpPr>
            <a:spLocks noGrp="1"/>
          </p:cNvSpPr>
          <p:nvPr>
            <p:ph idx="1"/>
          </p:nvPr>
        </p:nvSpPr>
        <p:spPr>
          <a:xfrm>
            <a:off x="1295401" y="2397967"/>
            <a:ext cx="9601196" cy="3648270"/>
          </a:xfrm>
        </p:spPr>
        <p:txBody>
          <a:bodyPr>
            <a:normAutofit fontScale="85000" lnSpcReduction="20000"/>
          </a:bodyPr>
          <a:lstStyle/>
          <a:p>
            <a:pPr marL="0" indent="0">
              <a:buNone/>
            </a:pPr>
            <a:endParaRPr lang="hr-BA" dirty="0"/>
          </a:p>
          <a:p>
            <a:pPr marL="0" indent="0" algn="ctr">
              <a:buNone/>
            </a:pPr>
            <a:r>
              <a:rPr lang="hr-BA" sz="4300" b="1" dirty="0">
                <a:solidFill>
                  <a:srgbClr val="00B050"/>
                </a:solidFill>
                <a:effectLst>
                  <a:outerShdw blurRad="38100" dist="38100" dir="2700000" algn="tl">
                    <a:srgbClr val="000000">
                      <a:alpha val="43137"/>
                    </a:srgbClr>
                  </a:outerShdw>
                </a:effectLst>
              </a:rPr>
              <a:t>s</a:t>
            </a:r>
            <a:r>
              <a:rPr lang="hr-BA" sz="4300" b="1" dirty="0" smtClean="0">
                <a:solidFill>
                  <a:srgbClr val="00B050"/>
                </a:solidFill>
                <a:effectLst>
                  <a:outerShdw blurRad="38100" dist="38100" dir="2700000" algn="tl">
                    <a:srgbClr val="000000">
                      <a:alpha val="43137"/>
                    </a:srgbClr>
                  </a:outerShdw>
                </a:effectLst>
              </a:rPr>
              <a:t>v. Luka, evanđelist</a:t>
            </a:r>
          </a:p>
          <a:p>
            <a:pPr marL="0" indent="0" algn="ctr">
              <a:buNone/>
            </a:pPr>
            <a:r>
              <a:rPr lang="hr-BA" sz="4300" b="1" dirty="0" smtClean="0">
                <a:solidFill>
                  <a:srgbClr val="00B050"/>
                </a:solidFill>
                <a:effectLst>
                  <a:outerShdw blurRad="38100" dist="38100" dir="2700000" algn="tl">
                    <a:srgbClr val="000000">
                      <a:alpha val="43137"/>
                    </a:srgbClr>
                  </a:outerShdw>
                </a:effectLst>
              </a:rPr>
              <a:t>(napisao evanđelje i Djela apostolska; </a:t>
            </a:r>
          </a:p>
          <a:p>
            <a:pPr marL="0" indent="0" algn="ctr">
              <a:buNone/>
            </a:pPr>
            <a:r>
              <a:rPr lang="hr-BA" sz="4300" b="1" dirty="0" smtClean="0">
                <a:solidFill>
                  <a:srgbClr val="00B050"/>
                </a:solidFill>
                <a:effectLst>
                  <a:outerShdw blurRad="38100" dist="38100" dir="2700000" algn="tl">
                    <a:srgbClr val="000000">
                      <a:alpha val="43137"/>
                    </a:srgbClr>
                  </a:outerShdw>
                </a:effectLst>
              </a:rPr>
              <a:t>vrlo često ime; dobro je razveseliti</a:t>
            </a:r>
          </a:p>
          <a:p>
            <a:pPr marL="0" indent="0" algn="ctr">
              <a:buNone/>
            </a:pPr>
            <a:r>
              <a:rPr lang="hr-BA" sz="4300" b="1" dirty="0">
                <a:solidFill>
                  <a:srgbClr val="00B050"/>
                </a:solidFill>
                <a:effectLst>
                  <a:outerShdw blurRad="38100" dist="38100" dir="2700000" algn="tl">
                    <a:srgbClr val="000000">
                      <a:alpha val="43137"/>
                    </a:srgbClr>
                  </a:outerShdw>
                </a:effectLst>
              </a:rPr>
              <a:t>o</a:t>
            </a:r>
            <a:r>
              <a:rPr lang="hr-BA" sz="4300" b="1" dirty="0" smtClean="0">
                <a:solidFill>
                  <a:srgbClr val="00B050"/>
                </a:solidFill>
                <a:effectLst>
                  <a:outerShdw blurRad="38100" dist="38100" dir="2700000" algn="tl">
                    <a:srgbClr val="000000">
                      <a:alpha val="43137"/>
                    </a:srgbClr>
                  </a:outerShdw>
                </a:effectLst>
              </a:rPr>
              <a:t>sobe koje nose ovo ime čestitkom za</a:t>
            </a:r>
          </a:p>
          <a:p>
            <a:pPr marL="0" indent="0" algn="ctr">
              <a:buNone/>
            </a:pPr>
            <a:r>
              <a:rPr lang="hr-BA" sz="4300" b="1" dirty="0" smtClean="0">
                <a:solidFill>
                  <a:srgbClr val="00B050"/>
                </a:solidFill>
                <a:effectLst>
                  <a:outerShdw blurRad="38100" dist="38100" dir="2700000" algn="tl">
                    <a:srgbClr val="000000">
                      <a:alpha val="43137"/>
                    </a:srgbClr>
                  </a:outerShdw>
                </a:effectLst>
              </a:rPr>
              <a:t> imendan)</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25372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22. listopada?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36465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22. listopada?</a:t>
            </a:r>
            <a:endParaRPr lang="hr-BA" sz="4000" b="1" dirty="0"/>
          </a:p>
        </p:txBody>
      </p:sp>
      <p:sp>
        <p:nvSpPr>
          <p:cNvPr id="3" name="Content Placeholder 2"/>
          <p:cNvSpPr>
            <a:spLocks noGrp="1"/>
          </p:cNvSpPr>
          <p:nvPr>
            <p:ph idx="1"/>
          </p:nvPr>
        </p:nvSpPr>
        <p:spPr>
          <a:xfrm>
            <a:off x="1295401" y="2024743"/>
            <a:ext cx="9601196" cy="4264089"/>
          </a:xfrm>
        </p:spPr>
        <p:txBody>
          <a:bodyPr>
            <a:normAutofit fontScale="85000" lnSpcReduction="10000"/>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Ivan Pavao II.</a:t>
            </a:r>
          </a:p>
          <a:p>
            <a:pPr marL="0" indent="0" algn="ctr">
              <a:buNone/>
            </a:pPr>
            <a:r>
              <a:rPr lang="hr-BA" sz="4000" b="1" dirty="0" smtClean="0">
                <a:solidFill>
                  <a:srgbClr val="00B050"/>
                </a:solidFill>
                <a:effectLst>
                  <a:outerShdw blurRad="38100" dist="38100" dir="2700000" algn="tl">
                    <a:srgbClr val="000000">
                      <a:alpha val="43137"/>
                    </a:srgbClr>
                  </a:outerShdw>
                </a:effectLst>
              </a:rPr>
              <a:t>(sveti Papa koji je pomogao obnovi Crkve 20. st.; preživio atentat, posjetio najviše zemalja na svijetu, u čak 9 godina 3 puta posjetio Hrvatsku; Vatikan je među prvim državama u svijetu koja je za službe Ivana Pavla II. priznala neovisnu Hrvatsku u teškim ratnim vremenima za našu zemlju)</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58793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7325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 studenog?</a:t>
            </a:r>
            <a:endParaRPr lang="hr-BA" sz="4000" b="1" dirty="0"/>
          </a:p>
        </p:txBody>
      </p:sp>
      <p:sp>
        <p:nvSpPr>
          <p:cNvPr id="3" name="Content Placeholder 2"/>
          <p:cNvSpPr>
            <a:spLocks noGrp="1"/>
          </p:cNvSpPr>
          <p:nvPr>
            <p:ph idx="1"/>
          </p:nvPr>
        </p:nvSpPr>
        <p:spPr/>
        <p:txBody>
          <a:bodyPr>
            <a:noAutofit/>
          </a:bodyPr>
          <a:lstStyle/>
          <a:p>
            <a:pPr marL="0" indent="0" algn="ctr">
              <a:buNone/>
            </a:pPr>
            <a:r>
              <a:rPr lang="hr-BA" sz="4000" b="1" dirty="0" smtClean="0">
                <a:solidFill>
                  <a:srgbClr val="00B050"/>
                </a:solidFill>
                <a:effectLst>
                  <a:outerShdw blurRad="38100" dist="38100" dir="2700000" algn="tl">
                    <a:srgbClr val="000000">
                      <a:alpha val="43137"/>
                    </a:srgbClr>
                  </a:outerShdw>
                </a:effectLst>
              </a:rPr>
              <a:t>Svi sveti</a:t>
            </a:r>
          </a:p>
          <a:p>
            <a:pPr marL="0" indent="0" algn="ctr">
              <a:buNone/>
            </a:pPr>
            <a:r>
              <a:rPr lang="hr-BA" sz="4000" b="1" dirty="0" smtClean="0">
                <a:solidFill>
                  <a:srgbClr val="00B050"/>
                </a:solidFill>
                <a:effectLst>
                  <a:outerShdw blurRad="38100" dist="38100" dir="2700000" algn="tl">
                    <a:srgbClr val="000000">
                      <a:alpha val="43137"/>
                    </a:srgbClr>
                  </a:outerShdw>
                </a:effectLst>
              </a:rPr>
              <a:t>(liturgijska proslava svih proslavljenih pravednika u nebu, posebno onih koji nikada nisu službeno proglašeni svetima, ali su živjeli svetački)</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15235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2.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14005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2. studenog?</a:t>
            </a:r>
            <a:endParaRPr lang="hr-BA" sz="4000" b="1" dirty="0"/>
          </a:p>
        </p:txBody>
      </p:sp>
      <p:sp>
        <p:nvSpPr>
          <p:cNvPr id="3" name="Content Placeholder 2"/>
          <p:cNvSpPr>
            <a:spLocks noGrp="1"/>
          </p:cNvSpPr>
          <p:nvPr>
            <p:ph idx="1"/>
          </p:nvPr>
        </p:nvSpPr>
        <p:spPr>
          <a:xfrm>
            <a:off x="1295401" y="2668555"/>
            <a:ext cx="9601196" cy="3207313"/>
          </a:xfrm>
        </p:spPr>
        <p:txBody>
          <a:bodyPr>
            <a:normAutofit lnSpcReduction="10000"/>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pomen svih vjernih preminulih u Gospodinu – Dušni dan</a:t>
            </a:r>
          </a:p>
          <a:p>
            <a:pPr marL="0" indent="0" algn="ctr">
              <a:buNone/>
            </a:pPr>
            <a:r>
              <a:rPr lang="hr-BA" sz="4000" b="1" dirty="0" smtClean="0">
                <a:solidFill>
                  <a:srgbClr val="00B050"/>
                </a:solidFill>
                <a:effectLst>
                  <a:outerShdw blurRad="38100" dist="38100" dir="2700000" algn="tl">
                    <a:srgbClr val="000000">
                      <a:alpha val="43137"/>
                    </a:srgbClr>
                  </a:outerShdw>
                </a:effectLst>
              </a:rPr>
              <a:t>(dan sjećanja i molitve za sve naše pokojnike)</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1941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10.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877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40 dana nakon Uskrsa?</a:t>
            </a:r>
            <a:endParaRPr lang="hr-BA" sz="4000" b="1" dirty="0"/>
          </a:p>
        </p:txBody>
      </p:sp>
      <p:sp>
        <p:nvSpPr>
          <p:cNvPr id="3" name="Content Placeholder 2"/>
          <p:cNvSpPr>
            <a:spLocks noGrp="1"/>
          </p:cNvSpPr>
          <p:nvPr>
            <p:ph idx="1"/>
          </p:nvPr>
        </p:nvSpPr>
        <p:spPr>
          <a:xfrm>
            <a:off x="513184" y="2285999"/>
            <a:ext cx="11308702" cy="4002833"/>
          </a:xfrm>
        </p:spPr>
        <p:txBody>
          <a:bodyPr>
            <a:normAutofit fontScale="77500" lnSpcReduction="20000"/>
          </a:bodyPr>
          <a:lstStyle/>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Uzašašće ili Spasovo</a:t>
            </a:r>
          </a:p>
          <a:p>
            <a:pPr marL="0" indent="0" algn="ctr">
              <a:buNone/>
            </a:pPr>
            <a:r>
              <a:rPr lang="hr-BA" sz="4800" b="1" dirty="0" smtClean="0">
                <a:solidFill>
                  <a:srgbClr val="00B050"/>
                </a:solidFill>
                <a:effectLst>
                  <a:outerShdw blurRad="38100" dist="38100" dir="2700000" algn="tl">
                    <a:srgbClr val="000000">
                      <a:alpha val="43137"/>
                    </a:srgbClr>
                  </a:outerShdw>
                </a:effectLst>
              </a:rPr>
              <a:t>(svetkovina Isusovog uzlaska u nebesku slavu; </a:t>
            </a:r>
          </a:p>
          <a:p>
            <a:pPr marL="0" indent="0" algn="ctr">
              <a:buNone/>
            </a:pPr>
            <a:r>
              <a:rPr lang="hr-BA" sz="4800" b="1" dirty="0" smtClean="0">
                <a:solidFill>
                  <a:srgbClr val="00B050"/>
                </a:solidFill>
                <a:effectLst>
                  <a:outerShdw blurRad="38100" dist="38100" dir="2700000" algn="tl">
                    <a:srgbClr val="000000">
                      <a:alpha val="43137"/>
                    </a:srgbClr>
                  </a:outerShdw>
                </a:effectLst>
              </a:rPr>
              <a:t>u trenutku odlaska pozvao je učenike da pođu u svijet,</a:t>
            </a:r>
          </a:p>
          <a:p>
            <a:pPr marL="0" indent="0" algn="ctr">
              <a:buNone/>
            </a:pPr>
            <a:r>
              <a:rPr lang="hr-BA" sz="4800" b="1" dirty="0" smtClean="0">
                <a:solidFill>
                  <a:srgbClr val="00B050"/>
                </a:solidFill>
                <a:effectLst>
                  <a:outerShdw blurRad="38100" dist="38100" dir="2700000" algn="tl">
                    <a:srgbClr val="000000">
                      <a:alpha val="43137"/>
                    </a:srgbClr>
                  </a:outerShdw>
                </a:effectLst>
              </a:rPr>
              <a:t> da naučavaju u njegovo ime i da sve narode učine </a:t>
            </a:r>
          </a:p>
          <a:p>
            <a:pPr marL="0" indent="0" algn="ctr">
              <a:buNone/>
            </a:pPr>
            <a:r>
              <a:rPr lang="hr-BA" sz="4800" b="1" dirty="0" smtClean="0">
                <a:solidFill>
                  <a:srgbClr val="00B050"/>
                </a:solidFill>
                <a:effectLst>
                  <a:outerShdw blurRad="38100" dist="38100" dir="2700000" algn="tl">
                    <a:srgbClr val="000000">
                      <a:alpha val="43137"/>
                    </a:srgbClr>
                  </a:outerShdw>
                </a:effectLst>
              </a:rPr>
              <a:t>njegovim učenicima) </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295837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10.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Leon (Lav) Veliki</a:t>
            </a:r>
          </a:p>
          <a:p>
            <a:pPr marL="0" indent="0" algn="ctr">
              <a:buNone/>
            </a:pPr>
            <a:r>
              <a:rPr lang="hr-BA" sz="4000" b="1" dirty="0" smtClean="0">
                <a:solidFill>
                  <a:srgbClr val="00B050"/>
                </a:solidFill>
                <a:effectLst>
                  <a:outerShdw blurRad="38100" dist="38100" dir="2700000" algn="tl">
                    <a:srgbClr val="000000">
                      <a:alpha val="43137"/>
                    </a:srgbClr>
                  </a:outerShdw>
                </a:effectLst>
              </a:rPr>
              <a:t>(papa i crkveni naučitelj)</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7131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11.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55400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11. studenog?</a:t>
            </a:r>
            <a:endParaRPr lang="hr-BA" sz="4000" b="1" dirty="0"/>
          </a:p>
        </p:txBody>
      </p:sp>
      <p:sp>
        <p:nvSpPr>
          <p:cNvPr id="3" name="Content Placeholder 2"/>
          <p:cNvSpPr>
            <a:spLocks noGrp="1"/>
          </p:cNvSpPr>
          <p:nvPr>
            <p:ph idx="1"/>
          </p:nvPr>
        </p:nvSpPr>
        <p:spPr>
          <a:xfrm>
            <a:off x="1295401" y="2686050"/>
            <a:ext cx="9601196" cy="2705100"/>
          </a:xfrm>
        </p:spPr>
        <p:txBody>
          <a:bodyPr>
            <a:normAutofit lnSpcReduction="10000"/>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Martin Tourski</a:t>
            </a:r>
          </a:p>
          <a:p>
            <a:pPr marL="0" indent="0" algn="ctr">
              <a:buNone/>
            </a:pPr>
            <a:r>
              <a:rPr lang="hr-BA" sz="4000" b="1" dirty="0" smtClean="0">
                <a:solidFill>
                  <a:srgbClr val="00B050"/>
                </a:solidFill>
                <a:effectLst>
                  <a:outerShdw blurRad="38100" dist="38100" dir="2700000" algn="tl">
                    <a:srgbClr val="000000">
                      <a:alpha val="43137"/>
                    </a:srgbClr>
                  </a:outerShdw>
                </a:effectLst>
              </a:rPr>
              <a:t>(Martin – često ime naših crkava i kapela,</a:t>
            </a:r>
          </a:p>
          <a:p>
            <a:pPr marL="0" indent="0" algn="ctr">
              <a:buNone/>
            </a:pPr>
            <a:r>
              <a:rPr lang="hr-BA" sz="4000" b="1" dirty="0" smtClean="0">
                <a:solidFill>
                  <a:srgbClr val="00B050"/>
                </a:solidFill>
                <a:effectLst>
                  <a:outerShdw blurRad="38100" dist="38100" dir="2700000" algn="tl">
                    <a:srgbClr val="000000">
                      <a:alpha val="43137"/>
                    </a:srgbClr>
                  </a:outerShdw>
                </a:effectLst>
              </a:rPr>
              <a:t>rašireno ime u hrvatskom puku)</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19288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14.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32778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14. studenog?</a:t>
            </a:r>
            <a:endParaRPr lang="hr-BA" sz="4000" b="1" dirty="0"/>
          </a:p>
        </p:txBody>
      </p:sp>
      <p:sp>
        <p:nvSpPr>
          <p:cNvPr id="3" name="Content Placeholder 2"/>
          <p:cNvSpPr>
            <a:spLocks noGrp="1"/>
          </p:cNvSpPr>
          <p:nvPr>
            <p:ph idx="1"/>
          </p:nvPr>
        </p:nvSpPr>
        <p:spPr>
          <a:xfrm>
            <a:off x="1295401" y="1940767"/>
            <a:ext cx="9601196" cy="4404049"/>
          </a:xfrm>
        </p:spPr>
        <p:txBody>
          <a:bodyPr>
            <a:normAutofit lnSpcReduction="10000"/>
          </a:bodyPr>
          <a:lstStyle/>
          <a:p>
            <a:pPr marL="0" indent="0">
              <a:buNone/>
            </a:pPr>
            <a:endParaRPr lang="hr-BA" dirty="0"/>
          </a:p>
          <a:p>
            <a:pPr marL="0" indent="0" algn="ctr">
              <a:spcBef>
                <a:spcPts val="0"/>
              </a:spcBef>
              <a:spcAft>
                <a:spcPts val="0"/>
              </a:spcAft>
              <a:buNone/>
            </a:pPr>
            <a:r>
              <a:rPr lang="hr-BA" sz="4300" b="1" dirty="0">
                <a:solidFill>
                  <a:srgbClr val="00B050"/>
                </a:solidFill>
                <a:effectLst>
                  <a:outerShdw blurRad="38100" dist="38100" dir="2700000" algn="tl">
                    <a:srgbClr val="000000">
                      <a:alpha val="43137"/>
                    </a:srgbClr>
                  </a:outerShdw>
                </a:effectLst>
              </a:rPr>
              <a:t>s</a:t>
            </a:r>
            <a:r>
              <a:rPr lang="hr-BA" sz="4300" b="1" dirty="0" smtClean="0">
                <a:solidFill>
                  <a:srgbClr val="00B050"/>
                </a:solidFill>
                <a:effectLst>
                  <a:outerShdw blurRad="38100" dist="38100" dir="2700000" algn="tl">
                    <a:srgbClr val="000000">
                      <a:alpha val="43137"/>
                    </a:srgbClr>
                  </a:outerShdw>
                </a:effectLst>
              </a:rPr>
              <a:t>v. Nikola Tavelić, </a:t>
            </a:r>
          </a:p>
          <a:p>
            <a:pPr marL="0" indent="0" algn="ctr">
              <a:spcBef>
                <a:spcPts val="0"/>
              </a:spcBef>
              <a:spcAft>
                <a:spcPts val="0"/>
              </a:spcAft>
              <a:buNone/>
            </a:pPr>
            <a:r>
              <a:rPr lang="hr-BA" sz="4300" b="1" dirty="0" smtClean="0">
                <a:solidFill>
                  <a:srgbClr val="00B050"/>
                </a:solidFill>
                <a:effectLst>
                  <a:outerShdw blurRad="38100" dist="38100" dir="2700000" algn="tl">
                    <a:srgbClr val="000000">
                      <a:alpha val="43137"/>
                    </a:srgbClr>
                  </a:outerShdw>
                </a:effectLst>
              </a:rPr>
              <a:t>hrvatski svetac i mučenik</a:t>
            </a:r>
          </a:p>
          <a:p>
            <a:pPr marL="0" indent="0" algn="ctr">
              <a:buNone/>
            </a:pPr>
            <a:r>
              <a:rPr lang="hr-BA" sz="4300" b="1" dirty="0" smtClean="0">
                <a:solidFill>
                  <a:srgbClr val="00B050"/>
                </a:solidFill>
                <a:effectLst>
                  <a:outerShdw blurRad="38100" dist="38100" dir="2700000" algn="tl">
                    <a:srgbClr val="000000">
                      <a:alpha val="43137"/>
                    </a:srgbClr>
                  </a:outerShdw>
                </a:effectLst>
              </a:rPr>
              <a:t>(rodom iz Šibenika, djelovao u Bosni u doba kralja Tvrtka I., mučen i ubijen od strane Osmanlija u Jeruzalemu 1391. god.)</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78399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25.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29159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25. studenog?</a:t>
            </a:r>
            <a:endParaRPr lang="hr-BA" sz="4000" b="1" dirty="0"/>
          </a:p>
        </p:txBody>
      </p:sp>
      <p:sp>
        <p:nvSpPr>
          <p:cNvPr id="3" name="Content Placeholder 2"/>
          <p:cNvSpPr>
            <a:spLocks noGrp="1"/>
          </p:cNvSpPr>
          <p:nvPr>
            <p:ph idx="1"/>
          </p:nvPr>
        </p:nvSpPr>
        <p:spPr>
          <a:xfrm>
            <a:off x="1295401" y="2080726"/>
            <a:ext cx="9601196" cy="4506685"/>
          </a:xfrm>
        </p:spPr>
        <p:txBody>
          <a:bodyPr>
            <a:normAutofit fontScale="77500" lnSpcReduction="20000"/>
          </a:bodyPr>
          <a:lstStyle/>
          <a:p>
            <a:pPr marL="0" indent="0">
              <a:buNone/>
            </a:pPr>
            <a:endParaRPr lang="hr-BA" dirty="0"/>
          </a:p>
          <a:p>
            <a:pPr marL="0" indent="0" algn="ctr">
              <a:buNone/>
            </a:pPr>
            <a:r>
              <a:rPr lang="hr-BA" sz="4300" b="1" dirty="0">
                <a:solidFill>
                  <a:srgbClr val="00B050"/>
                </a:solidFill>
                <a:effectLst>
                  <a:outerShdw blurRad="38100" dist="38100" dir="2700000" algn="tl">
                    <a:srgbClr val="000000">
                      <a:alpha val="43137"/>
                    </a:srgbClr>
                  </a:outerShdw>
                </a:effectLst>
              </a:rPr>
              <a:t>s</a:t>
            </a:r>
            <a:r>
              <a:rPr lang="hr-BA" sz="4300" b="1" dirty="0" smtClean="0">
                <a:solidFill>
                  <a:srgbClr val="00B050"/>
                </a:solidFill>
                <a:effectLst>
                  <a:outerShdw blurRad="38100" dist="38100" dir="2700000" algn="tl">
                    <a:srgbClr val="000000">
                      <a:alpha val="43137"/>
                    </a:srgbClr>
                  </a:outerShdw>
                </a:effectLst>
              </a:rPr>
              <a:t>v. Katarina Aleksandrijska</a:t>
            </a:r>
          </a:p>
          <a:p>
            <a:pPr marL="0" indent="0" algn="ctr">
              <a:buNone/>
            </a:pPr>
            <a:r>
              <a:rPr lang="hr-BA" sz="4300" b="1" dirty="0" smtClean="0">
                <a:solidFill>
                  <a:srgbClr val="00B050"/>
                </a:solidFill>
                <a:effectLst>
                  <a:outerShdw blurRad="38100" dist="38100" dir="2700000" algn="tl">
                    <a:srgbClr val="000000">
                      <a:alpha val="43137"/>
                    </a:srgbClr>
                  </a:outerShdw>
                </a:effectLst>
              </a:rPr>
              <a:t>(Katarina – često ime; znači „uvijek čista”;</a:t>
            </a:r>
          </a:p>
          <a:p>
            <a:pPr marL="0" indent="0" algn="ctr">
              <a:buNone/>
            </a:pPr>
            <a:r>
              <a:rPr lang="hr-BA" sz="4300" b="1" dirty="0">
                <a:solidFill>
                  <a:srgbClr val="00B050"/>
                </a:solidFill>
                <a:effectLst>
                  <a:outerShdw blurRad="38100" dist="38100" dir="2700000" algn="tl">
                    <a:srgbClr val="000000">
                      <a:alpha val="43137"/>
                    </a:srgbClr>
                  </a:outerShdw>
                </a:effectLst>
              </a:rPr>
              <a:t>d</a:t>
            </a:r>
            <a:r>
              <a:rPr lang="hr-BA" sz="4300" b="1" dirty="0" smtClean="0">
                <a:solidFill>
                  <a:srgbClr val="00B050"/>
                </a:solidFill>
                <a:effectLst>
                  <a:outerShdw blurRad="38100" dist="38100" dir="2700000" algn="tl">
                    <a:srgbClr val="000000">
                      <a:alpha val="43137"/>
                    </a:srgbClr>
                  </a:outerShdw>
                </a:effectLst>
              </a:rPr>
              <a:t>jevica i mučenica, ubijena u doba Rimljana,</a:t>
            </a:r>
          </a:p>
          <a:p>
            <a:pPr marL="0" indent="0" algn="ctr">
              <a:buNone/>
            </a:pPr>
            <a:r>
              <a:rPr lang="hr-BA" sz="4300" b="1" dirty="0">
                <a:solidFill>
                  <a:srgbClr val="00B050"/>
                </a:solidFill>
                <a:effectLst>
                  <a:outerShdw blurRad="38100" dist="38100" dir="2700000" algn="tl">
                    <a:srgbClr val="000000">
                      <a:alpha val="43137"/>
                    </a:srgbClr>
                  </a:outerShdw>
                </a:effectLst>
              </a:rPr>
              <a:t>z</a:t>
            </a:r>
            <a:r>
              <a:rPr lang="hr-BA" sz="4300" b="1" dirty="0" smtClean="0">
                <a:solidFill>
                  <a:srgbClr val="00B050"/>
                </a:solidFill>
                <a:effectLst>
                  <a:outerShdw blurRad="38100" dist="38100" dir="2700000" algn="tl">
                    <a:srgbClr val="000000">
                      <a:alpha val="43137"/>
                    </a:srgbClr>
                  </a:outerShdw>
                </a:effectLst>
              </a:rPr>
              <a:t>aštitnica učenika i studenata;</a:t>
            </a:r>
          </a:p>
          <a:p>
            <a:pPr marL="0" indent="0" algn="ctr">
              <a:buNone/>
            </a:pPr>
            <a:r>
              <a:rPr lang="hr-BA" sz="4300" b="1" dirty="0" smtClean="0">
                <a:solidFill>
                  <a:srgbClr val="00B050"/>
                </a:solidFill>
                <a:effectLst>
                  <a:outerShdw blurRad="38100" dist="38100" dir="2700000" algn="tl">
                    <a:srgbClr val="000000">
                      <a:alpha val="43137"/>
                    </a:srgbClr>
                  </a:outerShdw>
                </a:effectLst>
              </a:rPr>
              <a:t>prvi snijeg obično dolazi u nizine Hrvatske oko ovog</a:t>
            </a:r>
          </a:p>
          <a:p>
            <a:pPr marL="0" indent="0" algn="ctr">
              <a:buNone/>
            </a:pPr>
            <a:r>
              <a:rPr lang="hr-BA" sz="4300" b="1" dirty="0" smtClean="0">
                <a:solidFill>
                  <a:srgbClr val="00B050"/>
                </a:solidFill>
                <a:effectLst>
                  <a:outerShdw blurRad="38100" dist="38100" dir="2700000" algn="tl">
                    <a:srgbClr val="000000">
                      <a:alpha val="43137"/>
                    </a:srgbClr>
                  </a:outerShdw>
                </a:effectLst>
              </a:rPr>
              <a:t> spomendana: „Sveta Kata, snijeg na vrata!”.)</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866975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blagdan Crkva slavi 30. studenog?</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16480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blagdan Crkva slavi 30. studenog?</a:t>
            </a:r>
            <a:endParaRPr lang="hr-BA" sz="4000" b="1" dirty="0"/>
          </a:p>
        </p:txBody>
      </p:sp>
      <p:sp>
        <p:nvSpPr>
          <p:cNvPr id="3" name="Content Placeholder 2"/>
          <p:cNvSpPr>
            <a:spLocks noGrp="1"/>
          </p:cNvSpPr>
          <p:nvPr>
            <p:ph idx="1"/>
          </p:nvPr>
        </p:nvSpPr>
        <p:spPr>
          <a:xfrm>
            <a:off x="1295401" y="2285999"/>
            <a:ext cx="9601196" cy="3862873"/>
          </a:xfrm>
        </p:spPr>
        <p:txBody>
          <a:bodyPr>
            <a:normAutofit fontScale="92500" lnSpcReduction="20000"/>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Andrija apostol</a:t>
            </a:r>
          </a:p>
          <a:p>
            <a:pPr marL="0" indent="0" algn="ctr">
              <a:buNone/>
            </a:pPr>
            <a:r>
              <a:rPr lang="hr-BA" sz="4000" b="1" dirty="0" smtClean="0">
                <a:solidFill>
                  <a:srgbClr val="00B050"/>
                </a:solidFill>
                <a:effectLst>
                  <a:outerShdw blurRad="38100" dist="38100" dir="2700000" algn="tl">
                    <a:srgbClr val="000000">
                      <a:alpha val="43137"/>
                    </a:srgbClr>
                  </a:outerShdw>
                </a:effectLst>
              </a:rPr>
              <a:t>(jedan od dvanaestorice Isusovih apostola;</a:t>
            </a:r>
          </a:p>
          <a:p>
            <a:pPr marL="0" indent="0" algn="ctr">
              <a:buNone/>
            </a:pPr>
            <a:r>
              <a:rPr lang="hr-BA" sz="4000" b="1" dirty="0" smtClean="0">
                <a:solidFill>
                  <a:srgbClr val="00B050"/>
                </a:solidFill>
                <a:effectLst>
                  <a:outerShdw blurRad="38100" dist="38100" dir="2700000" algn="tl">
                    <a:srgbClr val="000000">
                      <a:alpha val="43137"/>
                    </a:srgbClr>
                  </a:outerShdw>
                </a:effectLst>
              </a:rPr>
              <a:t>mučenik, ubijen na križu u obliku slova X;</a:t>
            </a:r>
          </a:p>
          <a:p>
            <a:pPr marL="0" indent="0" algn="ctr">
              <a:buNone/>
            </a:pPr>
            <a:r>
              <a:rPr lang="hr-BA" sz="4000" b="1" dirty="0" smtClean="0">
                <a:solidFill>
                  <a:srgbClr val="00B050"/>
                </a:solidFill>
                <a:effectLst>
                  <a:outerShdw blurRad="38100" dist="38100" dir="2700000" algn="tl">
                    <a:srgbClr val="000000">
                      <a:alpha val="43137"/>
                    </a:srgbClr>
                  </a:outerShdw>
                </a:effectLst>
              </a:rPr>
              <a:t>poznati naziv „Andrijin križ” za upozorenje</a:t>
            </a:r>
          </a:p>
          <a:p>
            <a:pPr marL="0" indent="0" algn="ctr">
              <a:buNone/>
            </a:pPr>
            <a:r>
              <a:rPr lang="hr-BA" sz="4000" b="1" dirty="0" smtClean="0">
                <a:solidFill>
                  <a:srgbClr val="00B050"/>
                </a:solidFill>
                <a:effectLst>
                  <a:outerShdw blurRad="38100" dist="38100" dir="2700000" algn="tl">
                    <a:srgbClr val="000000">
                      <a:alpha val="43137"/>
                    </a:srgbClr>
                  </a:outerShdw>
                </a:effectLst>
              </a:rPr>
              <a:t>na blizinu željezničke pruge)</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61092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4.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3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1804"/>
            <a:ext cx="9601196" cy="1614195"/>
          </a:xfrm>
        </p:spPr>
        <p:txBody>
          <a:bodyPr>
            <a:normAutofit fontScale="90000"/>
          </a:bodyPr>
          <a:lstStyle/>
          <a:p>
            <a:r>
              <a:rPr lang="hr-BA" b="1" dirty="0" smtClean="0"/>
              <a:t>Koja se svetkovina Crkve veže uz Duha Svetoga i njegove svete darove </a:t>
            </a:r>
            <a:br>
              <a:rPr lang="hr-BA" b="1" dirty="0" smtClean="0"/>
            </a:br>
            <a:r>
              <a:rPr lang="hr-BA" b="1" dirty="0" smtClean="0"/>
              <a:t>(50. dan po Uskrsu)?</a:t>
            </a:r>
            <a:endParaRPr lang="hr-BA"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514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4. prosinca?</a:t>
            </a:r>
            <a:endParaRPr lang="hr-BA" sz="4000" b="1" dirty="0"/>
          </a:p>
        </p:txBody>
      </p:sp>
      <p:sp>
        <p:nvSpPr>
          <p:cNvPr id="3" name="Content Placeholder 2"/>
          <p:cNvSpPr>
            <a:spLocks noGrp="1"/>
          </p:cNvSpPr>
          <p:nvPr>
            <p:ph idx="1"/>
          </p:nvPr>
        </p:nvSpPr>
        <p:spPr>
          <a:xfrm>
            <a:off x="1295401" y="2285999"/>
            <a:ext cx="9601196" cy="3872206"/>
          </a:xfrm>
        </p:spPr>
        <p:txBody>
          <a:bodyPr>
            <a:normAutofit fontScale="92500"/>
          </a:bodyPr>
          <a:lstStyle/>
          <a:p>
            <a:pPr marL="0" indent="0">
              <a:buNone/>
            </a:pPr>
            <a:endParaRPr lang="hr-BA" dirty="0"/>
          </a:p>
          <a:p>
            <a:pPr marL="0" indent="0" algn="ctr">
              <a:buNone/>
            </a:pPr>
            <a:r>
              <a:rPr lang="hr-BA" sz="4300" b="1" dirty="0">
                <a:solidFill>
                  <a:srgbClr val="00B050"/>
                </a:solidFill>
                <a:effectLst>
                  <a:outerShdw blurRad="38100" dist="38100" dir="2700000" algn="tl">
                    <a:srgbClr val="000000">
                      <a:alpha val="43137"/>
                    </a:srgbClr>
                  </a:outerShdw>
                </a:effectLst>
              </a:rPr>
              <a:t>s</a:t>
            </a:r>
            <a:r>
              <a:rPr lang="hr-BA" sz="4300" b="1" dirty="0" smtClean="0">
                <a:solidFill>
                  <a:srgbClr val="00B050"/>
                </a:solidFill>
                <a:effectLst>
                  <a:outerShdw blurRad="38100" dist="38100" dir="2700000" algn="tl">
                    <a:srgbClr val="000000">
                      <a:alpha val="43137"/>
                    </a:srgbClr>
                  </a:outerShdw>
                </a:effectLst>
              </a:rPr>
              <a:t>v. Barbara</a:t>
            </a:r>
          </a:p>
          <a:p>
            <a:pPr marL="0" indent="0" algn="ctr">
              <a:buNone/>
            </a:pPr>
            <a:r>
              <a:rPr lang="hr-BA" sz="4300" b="1" dirty="0" smtClean="0">
                <a:solidFill>
                  <a:srgbClr val="00B050"/>
                </a:solidFill>
                <a:effectLst>
                  <a:outerShdw blurRad="38100" dist="38100" dir="2700000" algn="tl">
                    <a:srgbClr val="000000">
                      <a:alpha val="43137"/>
                    </a:srgbClr>
                  </a:outerShdw>
                </a:effectLst>
              </a:rPr>
              <a:t>(kršćanska svetica, djevica i mučenica,</a:t>
            </a:r>
          </a:p>
          <a:p>
            <a:pPr marL="0" indent="0" algn="ctr">
              <a:buNone/>
            </a:pPr>
            <a:r>
              <a:rPr lang="hr-BA" sz="4300" b="1" dirty="0" smtClean="0">
                <a:solidFill>
                  <a:srgbClr val="00B050"/>
                </a:solidFill>
                <a:effectLst>
                  <a:outerShdw blurRad="38100" dist="38100" dir="2700000" algn="tl">
                    <a:srgbClr val="000000">
                      <a:alpha val="43137"/>
                    </a:srgbClr>
                  </a:outerShdw>
                </a:effectLst>
              </a:rPr>
              <a:t>zaštitnica rudara, zatvorenika, vatrogasaca i</a:t>
            </a:r>
          </a:p>
          <a:p>
            <a:pPr marL="0" indent="0" algn="ctr">
              <a:buNone/>
            </a:pPr>
            <a:r>
              <a:rPr lang="hr-BA" sz="4300" b="1" dirty="0" smtClean="0">
                <a:solidFill>
                  <a:srgbClr val="00B050"/>
                </a:solidFill>
                <a:effectLst>
                  <a:outerShdw blurRad="38100" dist="38100" dir="2700000" algn="tl">
                    <a:srgbClr val="000000">
                      <a:alpha val="43137"/>
                    </a:srgbClr>
                  </a:outerShdw>
                </a:effectLst>
              </a:rPr>
              <a:t> dobre smrti)</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76281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6.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17624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6. prosinca?</a:t>
            </a:r>
            <a:endParaRPr lang="hr-BA" sz="4000" b="1" dirty="0"/>
          </a:p>
        </p:txBody>
      </p:sp>
      <p:sp>
        <p:nvSpPr>
          <p:cNvPr id="3" name="Content Placeholder 2"/>
          <p:cNvSpPr>
            <a:spLocks noGrp="1"/>
          </p:cNvSpPr>
          <p:nvPr>
            <p:ph idx="1"/>
          </p:nvPr>
        </p:nvSpPr>
        <p:spPr>
          <a:xfrm>
            <a:off x="1295401" y="2556932"/>
            <a:ext cx="9601196" cy="3759892"/>
          </a:xfrm>
        </p:spPr>
        <p:txBody>
          <a:bodyPr>
            <a:normAutofit lnSpcReduction="10000"/>
          </a:bodyPr>
          <a:lstStyle/>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Nikola biskup</a:t>
            </a:r>
          </a:p>
          <a:p>
            <a:pPr marL="0" indent="0" algn="ctr">
              <a:buNone/>
            </a:pPr>
            <a:r>
              <a:rPr lang="hr-BA" sz="4000" b="1" dirty="0" smtClean="0">
                <a:solidFill>
                  <a:srgbClr val="00B050"/>
                </a:solidFill>
                <a:effectLst>
                  <a:outerShdw blurRad="38100" dist="38100" dir="2700000" algn="tl">
                    <a:srgbClr val="000000">
                      <a:alpha val="43137"/>
                    </a:srgbClr>
                  </a:outerShdw>
                </a:effectLst>
              </a:rPr>
              <a:t>(toga dana djeca i mladi dobivaju u čizmicu</a:t>
            </a:r>
          </a:p>
          <a:p>
            <a:pPr marL="0" indent="0" algn="ctr">
              <a:buNone/>
            </a:pPr>
            <a:r>
              <a:rPr lang="hr-BA" sz="4000" b="1" dirty="0" smtClean="0">
                <a:solidFill>
                  <a:srgbClr val="00B050"/>
                </a:solidFill>
                <a:effectLst>
                  <a:outerShdw blurRad="38100" dist="38100" dir="2700000" algn="tl">
                    <a:srgbClr val="000000">
                      <a:alpha val="43137"/>
                    </a:srgbClr>
                  </a:outerShdw>
                </a:effectLst>
              </a:rPr>
              <a:t> u ranim jutarnjim satima – lijepi dar kojeg</a:t>
            </a:r>
          </a:p>
          <a:p>
            <a:pPr marL="0" indent="0" algn="ctr">
              <a:buNone/>
            </a:pPr>
            <a:r>
              <a:rPr lang="hr-BA" sz="4000" b="1" dirty="0" smtClean="0">
                <a:solidFill>
                  <a:srgbClr val="00B050"/>
                </a:solidFill>
                <a:effectLst>
                  <a:outerShdw blurRad="38100" dist="38100" dir="2700000" algn="tl">
                    <a:srgbClr val="000000">
                      <a:alpha val="43137"/>
                    </a:srgbClr>
                  </a:outerShdw>
                </a:effectLst>
              </a:rPr>
              <a:t> donosi sv. Nikola, a od </a:t>
            </a:r>
            <a:r>
              <a:rPr lang="hr-BA" sz="4000" b="1" dirty="0">
                <a:solidFill>
                  <a:srgbClr val="00B050"/>
                </a:solidFill>
                <a:effectLst>
                  <a:outerShdw blurRad="38100" dist="38100" dir="2700000" algn="tl">
                    <a:srgbClr val="000000">
                      <a:alpha val="43137"/>
                    </a:srgbClr>
                  </a:outerShdw>
                </a:effectLst>
              </a:rPr>
              <a:t>K</a:t>
            </a:r>
            <a:r>
              <a:rPr lang="hr-BA" sz="4000" b="1" dirty="0" smtClean="0">
                <a:solidFill>
                  <a:srgbClr val="00B050"/>
                </a:solidFill>
                <a:effectLst>
                  <a:outerShdw blurRad="38100" dist="38100" dir="2700000" algn="tl">
                    <a:srgbClr val="000000">
                      <a:alpha val="43137"/>
                    </a:srgbClr>
                  </a:outerShdw>
                </a:effectLst>
              </a:rPr>
              <a:t>rampusa za</a:t>
            </a:r>
          </a:p>
          <a:p>
            <a:pPr marL="0" indent="0" algn="ctr">
              <a:buNone/>
            </a:pPr>
            <a:r>
              <a:rPr lang="hr-BA" sz="4000" b="1" dirty="0" smtClean="0">
                <a:solidFill>
                  <a:srgbClr val="00B050"/>
                </a:solidFill>
                <a:effectLst>
                  <a:outerShdw blurRad="38100" dist="38100" dir="2700000" algn="tl">
                    <a:srgbClr val="000000">
                      <a:alpha val="43137"/>
                    </a:srgbClr>
                  </a:outerShdw>
                </a:effectLst>
              </a:rPr>
              <a:t> upozorenje primaju šibu)</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7206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13.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31818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spomendan Crkva slavi 13. prosinca?</a:t>
            </a:r>
            <a:endParaRPr lang="hr-BA" sz="4000" b="1" dirty="0"/>
          </a:p>
        </p:txBody>
      </p:sp>
      <p:sp>
        <p:nvSpPr>
          <p:cNvPr id="3" name="Content Placeholder 2"/>
          <p:cNvSpPr>
            <a:spLocks noGrp="1"/>
          </p:cNvSpPr>
          <p:nvPr>
            <p:ph idx="1"/>
          </p:nvPr>
        </p:nvSpPr>
        <p:spPr>
          <a:xfrm>
            <a:off x="1295401" y="2584580"/>
            <a:ext cx="9601196" cy="3291288"/>
          </a:xfrm>
        </p:spPr>
        <p:txBody>
          <a:bodyPr>
            <a:normAutofit/>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Lucija, djevica i mučenica</a:t>
            </a:r>
          </a:p>
          <a:p>
            <a:pPr marL="0" indent="0" algn="ctr">
              <a:buNone/>
            </a:pPr>
            <a:r>
              <a:rPr lang="hr-BA" sz="4000" b="1" dirty="0" smtClean="0">
                <a:solidFill>
                  <a:srgbClr val="00B050"/>
                </a:solidFill>
                <a:effectLst>
                  <a:outerShdw blurRad="38100" dist="38100" dir="2700000" algn="tl">
                    <a:srgbClr val="000000">
                      <a:alpha val="43137"/>
                    </a:srgbClr>
                  </a:outerShdw>
                </a:effectLst>
              </a:rPr>
              <a:t>(običaj sijanja božićne pšenice</a:t>
            </a:r>
          </a:p>
          <a:p>
            <a:pPr marL="0" indent="0" algn="ctr">
              <a:buNone/>
            </a:pPr>
            <a:r>
              <a:rPr lang="hr-BA" sz="4000" b="1" dirty="0" smtClean="0">
                <a:solidFill>
                  <a:srgbClr val="00B050"/>
                </a:solidFill>
                <a:effectLst>
                  <a:outerShdw blurRad="38100" dist="38100" dir="2700000" algn="tl">
                    <a:srgbClr val="000000">
                      <a:alpha val="43137"/>
                    </a:srgbClr>
                  </a:outerShdw>
                </a:effectLst>
              </a:rPr>
              <a:t>koja će narasti do Božića)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762245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25.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44594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25. prosinca?</a:t>
            </a:r>
            <a:endParaRPr lang="hr-BA" sz="4000" b="1" dirty="0"/>
          </a:p>
        </p:txBody>
      </p:sp>
      <p:sp>
        <p:nvSpPr>
          <p:cNvPr id="3" name="Content Placeholder 2"/>
          <p:cNvSpPr>
            <a:spLocks noGrp="1"/>
          </p:cNvSpPr>
          <p:nvPr>
            <p:ph idx="1"/>
          </p:nvPr>
        </p:nvSpPr>
        <p:spPr>
          <a:xfrm>
            <a:off x="1295401" y="2500604"/>
            <a:ext cx="9601196" cy="3375264"/>
          </a:xfrm>
        </p:spPr>
        <p:txBody>
          <a:bodyPr>
            <a:normAutofit/>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Rođenje Gospodnje</a:t>
            </a:r>
            <a:r>
              <a:rPr lang="hr-BA" sz="4000" b="1" dirty="0">
                <a:solidFill>
                  <a:srgbClr val="00B050"/>
                </a:solidFill>
                <a:effectLst>
                  <a:outerShdw blurRad="38100" dist="38100" dir="2700000" algn="tl">
                    <a:srgbClr val="000000">
                      <a:alpha val="43137"/>
                    </a:srgbClr>
                  </a:outerShdw>
                </a:effectLst>
              </a:rPr>
              <a:t> </a:t>
            </a:r>
            <a:r>
              <a:rPr lang="hr-BA" sz="4000" b="1" dirty="0" smtClean="0">
                <a:solidFill>
                  <a:srgbClr val="00B050"/>
                </a:solidFill>
                <a:effectLst>
                  <a:outerShdw blurRad="38100" dist="38100" dir="2700000" algn="tl">
                    <a:srgbClr val="000000">
                      <a:alpha val="43137"/>
                    </a:srgbClr>
                  </a:outerShdw>
                </a:effectLst>
              </a:rPr>
              <a:t>ili Božić</a:t>
            </a:r>
          </a:p>
          <a:p>
            <a:pPr marL="0" indent="0" algn="ctr">
              <a:buNone/>
            </a:pPr>
            <a:r>
              <a:rPr lang="hr-BA" sz="4000" b="1" dirty="0" smtClean="0">
                <a:solidFill>
                  <a:srgbClr val="00B050"/>
                </a:solidFill>
                <a:effectLst>
                  <a:outerShdw blurRad="38100" dist="38100" dir="2700000" algn="tl">
                    <a:srgbClr val="000000">
                      <a:alpha val="43137"/>
                    </a:srgbClr>
                  </a:outerShdw>
                </a:effectLst>
              </a:rPr>
              <a:t>(osim u Betlehemu Krist treba biti rođen</a:t>
            </a:r>
          </a:p>
          <a:p>
            <a:pPr marL="0" indent="0" algn="ctr">
              <a:buNone/>
            </a:pPr>
            <a:r>
              <a:rPr lang="hr-BA" sz="4000" b="1" dirty="0" smtClean="0">
                <a:solidFill>
                  <a:srgbClr val="00B050"/>
                </a:solidFill>
                <a:effectLst>
                  <a:outerShdw blurRad="38100" dist="38100" dir="2700000" algn="tl">
                    <a:srgbClr val="000000">
                      <a:alpha val="43137"/>
                    </a:srgbClr>
                  </a:outerShdw>
                </a:effectLst>
              </a:rPr>
              <a:t>u duši svakog vjernika)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7808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26.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15964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26. prosinca?</a:t>
            </a:r>
            <a:endParaRPr lang="hr-BA" sz="4000" b="1" dirty="0"/>
          </a:p>
        </p:txBody>
      </p:sp>
      <p:sp>
        <p:nvSpPr>
          <p:cNvPr id="3" name="Content Placeholder 2"/>
          <p:cNvSpPr>
            <a:spLocks noGrp="1"/>
          </p:cNvSpPr>
          <p:nvPr>
            <p:ph idx="1"/>
          </p:nvPr>
        </p:nvSpPr>
        <p:spPr>
          <a:xfrm>
            <a:off x="793102" y="2519265"/>
            <a:ext cx="10636898" cy="3356603"/>
          </a:xfrm>
        </p:spPr>
        <p:txBody>
          <a:bodyPr>
            <a:normAutofit fontScale="92500" lnSpcReduction="10000"/>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 Stjepan Prvomučenik</a:t>
            </a:r>
          </a:p>
          <a:p>
            <a:pPr marL="0" indent="0" algn="ctr">
              <a:buNone/>
            </a:pPr>
            <a:r>
              <a:rPr lang="hr-BA" sz="4000" b="1" dirty="0" smtClean="0">
                <a:solidFill>
                  <a:srgbClr val="00B050"/>
                </a:solidFill>
                <a:effectLst>
                  <a:outerShdw blurRad="38100" dist="38100" dir="2700000" algn="tl">
                    <a:srgbClr val="000000">
                      <a:alpha val="43137"/>
                    </a:srgbClr>
                  </a:outerShdw>
                </a:effectLst>
              </a:rPr>
              <a:t>(vrlo često ime u različitim izvedenicama;</a:t>
            </a:r>
          </a:p>
          <a:p>
            <a:pPr marL="0" indent="0" algn="ctr">
              <a:buNone/>
            </a:pPr>
            <a:r>
              <a:rPr lang="hr-BA" sz="4000" b="1" dirty="0" smtClean="0">
                <a:solidFill>
                  <a:srgbClr val="00B050"/>
                </a:solidFill>
                <a:effectLst>
                  <a:outerShdw blurRad="38100" dist="38100" dir="2700000" algn="tl">
                    <a:srgbClr val="000000">
                      <a:alpha val="43137"/>
                    </a:srgbClr>
                  </a:outerShdw>
                </a:effectLst>
              </a:rPr>
              <a:t>Štef, Stipe, Štefanija, Štefica, Stijepo,</a:t>
            </a:r>
          </a:p>
          <a:p>
            <a:pPr marL="0" indent="0" algn="ctr">
              <a:buNone/>
            </a:pPr>
            <a:r>
              <a:rPr lang="hr-BA" sz="4000" b="1" dirty="0" smtClean="0">
                <a:solidFill>
                  <a:srgbClr val="00B050"/>
                </a:solidFill>
                <a:effectLst>
                  <a:outerShdw blurRad="38100" dist="38100" dir="2700000" algn="tl">
                    <a:srgbClr val="000000">
                      <a:alpha val="43137"/>
                    </a:srgbClr>
                  </a:outerShdw>
                </a:effectLst>
              </a:rPr>
              <a:t> Krunoslav, Kruno...)</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482610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27.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7202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1804"/>
            <a:ext cx="9601196" cy="1614195"/>
          </a:xfrm>
        </p:spPr>
        <p:txBody>
          <a:bodyPr>
            <a:normAutofit fontScale="90000"/>
          </a:bodyPr>
          <a:lstStyle/>
          <a:p>
            <a:r>
              <a:rPr lang="hr-BA" b="1" dirty="0" smtClean="0"/>
              <a:t>Koja se svetkovina Crkve veže uz Duha Svetoga i njegove svete darove </a:t>
            </a:r>
            <a:br>
              <a:rPr lang="hr-BA" b="1" dirty="0" smtClean="0"/>
            </a:br>
            <a:r>
              <a:rPr lang="hr-BA" b="1" dirty="0" smtClean="0"/>
              <a:t>(50. dan po Uskrsu)?</a:t>
            </a:r>
            <a:endParaRPr lang="hr-BA" b="1" dirty="0"/>
          </a:p>
        </p:txBody>
      </p:sp>
      <p:sp>
        <p:nvSpPr>
          <p:cNvPr id="3" name="Content Placeholder 2"/>
          <p:cNvSpPr>
            <a:spLocks noGrp="1"/>
          </p:cNvSpPr>
          <p:nvPr>
            <p:ph idx="1"/>
          </p:nvPr>
        </p:nvSpPr>
        <p:spPr>
          <a:xfrm>
            <a:off x="914400" y="2556932"/>
            <a:ext cx="9982197" cy="3722570"/>
          </a:xfrm>
        </p:spPr>
        <p:txBody>
          <a:bodyPr>
            <a:normAutofit fontScale="85000" lnSpcReduction="10000"/>
          </a:bodyPr>
          <a:lstStyle/>
          <a:p>
            <a:pPr marL="0" indent="0">
              <a:buNone/>
            </a:pPr>
            <a:endParaRPr lang="hr-BA" dirty="0"/>
          </a:p>
          <a:p>
            <a:pPr marL="0" indent="0" algn="ctr">
              <a:buNone/>
            </a:pPr>
            <a:r>
              <a:rPr lang="hr-BA" sz="4700" b="1" dirty="0" smtClean="0">
                <a:solidFill>
                  <a:srgbClr val="00B050"/>
                </a:solidFill>
                <a:effectLst>
                  <a:outerShdw blurRad="38100" dist="38100" dir="2700000" algn="tl">
                    <a:srgbClr val="000000">
                      <a:alpha val="43137"/>
                    </a:srgbClr>
                  </a:outerShdw>
                </a:effectLst>
              </a:rPr>
              <a:t>Pedesetnica ili Duhovi</a:t>
            </a:r>
          </a:p>
          <a:p>
            <a:pPr marL="0" indent="0" algn="ctr">
              <a:buNone/>
            </a:pPr>
            <a:r>
              <a:rPr lang="hr-BA" sz="4700" b="1" dirty="0" smtClean="0">
                <a:solidFill>
                  <a:srgbClr val="00B050"/>
                </a:solidFill>
                <a:effectLst>
                  <a:outerShdw blurRad="38100" dist="38100" dir="2700000" algn="tl">
                    <a:srgbClr val="000000">
                      <a:alpha val="43137"/>
                    </a:srgbClr>
                  </a:outerShdw>
                </a:effectLst>
              </a:rPr>
              <a:t>(silazak Duha Svetoga na apostole i Bl. Djev. </a:t>
            </a:r>
          </a:p>
          <a:p>
            <a:pPr marL="0" indent="0" algn="ctr">
              <a:buNone/>
            </a:pPr>
            <a:r>
              <a:rPr lang="hr-BA" sz="4700" b="1" dirty="0" smtClean="0">
                <a:solidFill>
                  <a:srgbClr val="00B050"/>
                </a:solidFill>
                <a:effectLst>
                  <a:outerShdw blurRad="38100" dist="38100" dir="2700000" algn="tl">
                    <a:srgbClr val="000000">
                      <a:alpha val="43137"/>
                    </a:srgbClr>
                  </a:outerShdw>
                </a:effectLst>
              </a:rPr>
              <a:t>Mariju, nastanak Crkve koja nastavlja </a:t>
            </a:r>
          </a:p>
          <a:p>
            <a:pPr marL="0" indent="0" algn="ctr">
              <a:buNone/>
            </a:pPr>
            <a:r>
              <a:rPr lang="hr-BA" sz="4700" b="1" dirty="0" smtClean="0">
                <a:solidFill>
                  <a:srgbClr val="00B050"/>
                </a:solidFill>
                <a:effectLst>
                  <a:outerShdw blurRad="38100" dist="38100" dir="2700000" algn="tl">
                    <a:srgbClr val="000000">
                      <a:alpha val="43137"/>
                    </a:srgbClr>
                  </a:outerShdw>
                </a:effectLst>
              </a:rPr>
              <a:t>Kristovo djelo spasenja sve do kraja zemlje)</a:t>
            </a:r>
            <a:endParaRPr lang="hr-BA" sz="47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21774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27. prosinca?</a:t>
            </a:r>
            <a:endParaRPr lang="hr-BA" sz="4000" b="1" dirty="0"/>
          </a:p>
        </p:txBody>
      </p:sp>
      <p:sp>
        <p:nvSpPr>
          <p:cNvPr id="3" name="Content Placeholder 2"/>
          <p:cNvSpPr>
            <a:spLocks noGrp="1"/>
          </p:cNvSpPr>
          <p:nvPr>
            <p:ph idx="1"/>
          </p:nvPr>
        </p:nvSpPr>
        <p:spPr>
          <a:xfrm>
            <a:off x="952500" y="2435289"/>
            <a:ext cx="10363199" cy="4170783"/>
          </a:xfrm>
        </p:spPr>
        <p:txBody>
          <a:bodyPr>
            <a:normAutofit fontScale="77500" lnSpcReduction="20000"/>
          </a:bodyPr>
          <a:lstStyle/>
          <a:p>
            <a:pPr marL="0" indent="0" algn="ctr">
              <a:buNone/>
            </a:pPr>
            <a:r>
              <a:rPr lang="hr-BA" sz="4400" b="1" dirty="0" smtClean="0">
                <a:solidFill>
                  <a:srgbClr val="00B050"/>
                </a:solidFill>
                <a:effectLst>
                  <a:outerShdw blurRad="38100" dist="38100" dir="2700000" algn="tl">
                    <a:srgbClr val="000000">
                      <a:alpha val="43137"/>
                    </a:srgbClr>
                  </a:outerShdw>
                </a:effectLst>
              </a:rPr>
              <a:t>sv. Ivan, apostol i evanđelist</a:t>
            </a:r>
          </a:p>
          <a:p>
            <a:pPr marL="0" indent="0" algn="ctr">
              <a:buNone/>
            </a:pPr>
            <a:r>
              <a:rPr lang="hr-BA" sz="4400" b="1" dirty="0" smtClean="0">
                <a:solidFill>
                  <a:srgbClr val="00B050"/>
                </a:solidFill>
                <a:effectLst>
                  <a:outerShdw blurRad="38100" dist="38100" dir="2700000" algn="tl">
                    <a:srgbClr val="000000">
                      <a:alpha val="43137"/>
                    </a:srgbClr>
                  </a:outerShdw>
                </a:effectLst>
              </a:rPr>
              <a:t>(najmlađi Isusov apostol, imao samo 16 god.; </a:t>
            </a:r>
          </a:p>
          <a:p>
            <a:pPr marL="0" indent="0" algn="ctr">
              <a:buNone/>
            </a:pPr>
            <a:r>
              <a:rPr lang="hr-BA" sz="4400" b="1" dirty="0">
                <a:solidFill>
                  <a:srgbClr val="00B050"/>
                </a:solidFill>
                <a:effectLst>
                  <a:outerShdw blurRad="38100" dist="38100" dir="2700000" algn="tl">
                    <a:srgbClr val="000000">
                      <a:alpha val="43137"/>
                    </a:srgbClr>
                  </a:outerShdw>
                </a:effectLst>
              </a:rPr>
              <a:t>j</a:t>
            </a:r>
            <a:r>
              <a:rPr lang="hr-BA" sz="4400" b="1" dirty="0" smtClean="0">
                <a:solidFill>
                  <a:srgbClr val="00B050"/>
                </a:solidFill>
                <a:effectLst>
                  <a:outerShdw blurRad="38100" dist="38100" dir="2700000" algn="tl">
                    <a:srgbClr val="000000">
                      <a:alpha val="43137"/>
                    </a:srgbClr>
                  </a:outerShdw>
                </a:effectLst>
              </a:rPr>
              <a:t>edini od apostola koji nije umro mučeničkom smrću;</a:t>
            </a:r>
          </a:p>
          <a:p>
            <a:pPr marL="0" indent="0" algn="ctr">
              <a:buNone/>
            </a:pPr>
            <a:r>
              <a:rPr lang="hr-BA" sz="4400" b="1" dirty="0" smtClean="0">
                <a:solidFill>
                  <a:srgbClr val="00B050"/>
                </a:solidFill>
                <a:effectLst>
                  <a:outerShdw blurRad="38100" dist="38100" dir="2700000" algn="tl">
                    <a:srgbClr val="000000">
                      <a:alpha val="43137"/>
                    </a:srgbClr>
                  </a:outerShdw>
                </a:effectLst>
              </a:rPr>
              <a:t> doživio </a:t>
            </a:r>
            <a:r>
              <a:rPr lang="hr-BA" sz="4400" b="1" smtClean="0">
                <a:solidFill>
                  <a:srgbClr val="00B050"/>
                </a:solidFill>
                <a:effectLst>
                  <a:outerShdw blurRad="38100" dist="38100" dir="2700000" algn="tl">
                    <a:srgbClr val="000000">
                      <a:alpha val="43137"/>
                    </a:srgbClr>
                  </a:outerShdw>
                </a:effectLst>
              </a:rPr>
              <a:t>duboku starost; </a:t>
            </a:r>
            <a:endParaRPr lang="hr-BA" sz="4400" b="1" dirty="0" smtClean="0">
              <a:solidFill>
                <a:srgbClr val="00B050"/>
              </a:solidFill>
              <a:effectLst>
                <a:outerShdw blurRad="38100" dist="38100" dir="2700000" algn="tl">
                  <a:srgbClr val="000000">
                    <a:alpha val="43137"/>
                  </a:srgbClr>
                </a:outerShdw>
              </a:effectLst>
            </a:endParaRPr>
          </a:p>
          <a:p>
            <a:pPr marL="0" indent="0" algn="ctr">
              <a:buNone/>
            </a:pPr>
            <a:r>
              <a:rPr lang="hr-BA" sz="4400" b="1" dirty="0" smtClean="0">
                <a:solidFill>
                  <a:srgbClr val="00B050"/>
                </a:solidFill>
                <a:effectLst>
                  <a:outerShdw blurRad="38100" dist="38100" dir="2700000" algn="tl">
                    <a:srgbClr val="000000">
                      <a:alpha val="43137"/>
                    </a:srgbClr>
                  </a:outerShdw>
                </a:effectLst>
              </a:rPr>
              <a:t>napisao evanđelje i tri poslanice;</a:t>
            </a:r>
          </a:p>
          <a:p>
            <a:pPr marL="0" indent="0" algn="ctr">
              <a:buNone/>
            </a:pPr>
            <a:r>
              <a:rPr lang="hr-BA" sz="4400" b="1" dirty="0" smtClean="0">
                <a:solidFill>
                  <a:srgbClr val="00B050"/>
                </a:solidFill>
                <a:effectLst>
                  <a:outerShdw blurRad="38100" dist="38100" dir="2700000" algn="tl">
                    <a:srgbClr val="000000">
                      <a:alpha val="43137"/>
                    </a:srgbClr>
                  </a:outerShdw>
                </a:effectLst>
              </a:rPr>
              <a:t>jedno od najčešćih imena u Hrvatskoj)</a:t>
            </a:r>
          </a:p>
        </p:txBody>
      </p:sp>
    </p:spTree>
    <p:extLst>
      <p:ext uri="{BB962C8B-B14F-4D97-AF65-F5344CB8AC3E}">
        <p14:creationId xmlns:p14="http://schemas.microsoft.com/office/powerpoint/2010/main" val="29981077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28.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03853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28. prosinca?</a:t>
            </a:r>
            <a:endParaRPr lang="hr-BA" sz="4000" b="1" dirty="0"/>
          </a:p>
        </p:txBody>
      </p:sp>
      <p:sp>
        <p:nvSpPr>
          <p:cNvPr id="3" name="Content Placeholder 2"/>
          <p:cNvSpPr>
            <a:spLocks noGrp="1"/>
          </p:cNvSpPr>
          <p:nvPr>
            <p:ph idx="1"/>
          </p:nvPr>
        </p:nvSpPr>
        <p:spPr>
          <a:xfrm>
            <a:off x="1295401" y="2584580"/>
            <a:ext cx="9601196" cy="3291288"/>
          </a:xfrm>
        </p:spPr>
        <p:txBody>
          <a:bodyPr>
            <a:normAutofit/>
          </a:bodyPr>
          <a:lstStyle/>
          <a:p>
            <a:pPr marL="0" indent="0" algn="ctr">
              <a:buNone/>
            </a:pPr>
            <a:r>
              <a:rPr lang="hr-BA" sz="4000" b="1" dirty="0" smtClean="0">
                <a:solidFill>
                  <a:srgbClr val="00B050"/>
                </a:solidFill>
                <a:effectLst>
                  <a:outerShdw blurRad="38100" dist="38100" dir="2700000" algn="tl">
                    <a:srgbClr val="000000">
                      <a:alpha val="43137"/>
                    </a:srgbClr>
                  </a:outerShdw>
                </a:effectLst>
              </a:rPr>
              <a:t>Nevina dječica</a:t>
            </a:r>
          </a:p>
          <a:p>
            <a:pPr marL="0" indent="0" algn="ctr">
              <a:buNone/>
            </a:pPr>
            <a:r>
              <a:rPr lang="hr-BA" sz="4000" b="1" dirty="0" smtClean="0">
                <a:solidFill>
                  <a:srgbClr val="00B050"/>
                </a:solidFill>
                <a:effectLst>
                  <a:outerShdw blurRad="38100" dist="38100" dir="2700000" algn="tl">
                    <a:srgbClr val="000000">
                      <a:alpha val="43137"/>
                    </a:srgbClr>
                  </a:outerShdw>
                </a:effectLst>
              </a:rPr>
              <a:t>(ubijena od Heroda, okrutnog kralja,</a:t>
            </a:r>
          </a:p>
          <a:p>
            <a:pPr marL="0" indent="0" algn="ctr">
              <a:buNone/>
            </a:pPr>
            <a:r>
              <a:rPr lang="hr-BA" sz="4000" b="1" dirty="0" smtClean="0">
                <a:solidFill>
                  <a:srgbClr val="00B050"/>
                </a:solidFill>
                <a:effectLst>
                  <a:outerShdw blurRad="38100" dist="38100" dir="2700000" algn="tl">
                    <a:srgbClr val="000000">
                      <a:alpha val="43137"/>
                    </a:srgbClr>
                  </a:outerShdw>
                </a:effectLst>
              </a:rPr>
              <a:t>u strahu od Mesije dao ubiti sve dječake</a:t>
            </a:r>
          </a:p>
          <a:p>
            <a:pPr marL="0" indent="0" algn="ctr">
              <a:buNone/>
            </a:pPr>
            <a:r>
              <a:rPr lang="hr-BA" sz="4000" b="1" dirty="0" smtClean="0">
                <a:solidFill>
                  <a:srgbClr val="00B050"/>
                </a:solidFill>
                <a:effectLst>
                  <a:outerShdw blurRad="38100" dist="38100" dir="2700000" algn="tl">
                    <a:srgbClr val="000000">
                      <a:alpha val="43137"/>
                    </a:srgbClr>
                  </a:outerShdw>
                </a:effectLst>
              </a:rPr>
              <a:t>do 2 god. starosti)</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28859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31. prosinca?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328924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31. prosinca?</a:t>
            </a:r>
            <a:endParaRPr lang="hr-BA" sz="4000" b="1" dirty="0"/>
          </a:p>
        </p:txBody>
      </p:sp>
      <p:sp>
        <p:nvSpPr>
          <p:cNvPr id="3" name="Content Placeholder 2"/>
          <p:cNvSpPr>
            <a:spLocks noGrp="1"/>
          </p:cNvSpPr>
          <p:nvPr>
            <p:ph idx="1"/>
          </p:nvPr>
        </p:nvSpPr>
        <p:spPr>
          <a:xfrm>
            <a:off x="942392" y="2537927"/>
            <a:ext cx="10468947" cy="3620277"/>
          </a:xfrm>
        </p:spPr>
        <p:txBody>
          <a:bodyPr>
            <a:normAutofit fontScale="85000" lnSpcReduction="20000"/>
          </a:bodyPr>
          <a:lstStyle/>
          <a:p>
            <a:pPr marL="0" indent="0" algn="ctr">
              <a:buNone/>
            </a:pPr>
            <a:r>
              <a:rPr lang="hr-BA" sz="4000" b="1" dirty="0" smtClean="0">
                <a:solidFill>
                  <a:srgbClr val="00B050"/>
                </a:solidFill>
                <a:effectLst>
                  <a:outerShdw blurRad="38100" dist="38100" dir="2700000" algn="tl">
                    <a:srgbClr val="000000">
                      <a:alpha val="43137"/>
                    </a:srgbClr>
                  </a:outerShdw>
                </a:effectLst>
              </a:rPr>
              <a:t>sv. Silvestar, papa</a:t>
            </a:r>
          </a:p>
          <a:p>
            <a:pPr marL="0" indent="0" algn="ctr">
              <a:buNone/>
            </a:pPr>
            <a:r>
              <a:rPr lang="hr-BA" sz="4000" b="1" dirty="0" smtClean="0">
                <a:solidFill>
                  <a:srgbClr val="00B050"/>
                </a:solidFill>
                <a:effectLst>
                  <a:outerShdw blurRad="38100" dist="38100" dir="2700000" algn="tl">
                    <a:srgbClr val="000000">
                      <a:alpha val="43137"/>
                    </a:srgbClr>
                  </a:outerShdw>
                </a:effectLst>
              </a:rPr>
              <a:t>(ujedno i Stara godina,</a:t>
            </a:r>
          </a:p>
          <a:p>
            <a:pPr marL="0" indent="0" algn="ctr">
              <a:buNone/>
            </a:pPr>
            <a:r>
              <a:rPr lang="hr-BA" sz="4000" b="1" dirty="0" smtClean="0">
                <a:solidFill>
                  <a:srgbClr val="00B050"/>
                </a:solidFill>
                <a:effectLst>
                  <a:outerShdw blurRad="38100" dist="38100" dir="2700000" algn="tl">
                    <a:srgbClr val="000000">
                      <a:alpha val="43137"/>
                    </a:srgbClr>
                  </a:outerShdw>
                </a:effectLst>
              </a:rPr>
              <a:t>te se večeri slave mise zahvalnice</a:t>
            </a:r>
          </a:p>
          <a:p>
            <a:pPr marL="0" indent="0" algn="ctr">
              <a:buNone/>
            </a:pPr>
            <a:r>
              <a:rPr lang="hr-BA" sz="4000" b="1" dirty="0" smtClean="0">
                <a:solidFill>
                  <a:srgbClr val="00B050"/>
                </a:solidFill>
                <a:effectLst>
                  <a:outerShdw blurRad="38100" dist="38100" dir="2700000" algn="tl">
                    <a:srgbClr val="000000">
                      <a:alpha val="43137"/>
                    </a:srgbClr>
                  </a:outerShdw>
                </a:effectLst>
              </a:rPr>
              <a:t>na svim dobrima koje smo doživjeli u staroj</a:t>
            </a:r>
          </a:p>
          <a:p>
            <a:pPr marL="0" indent="0" algn="ctr">
              <a:buNone/>
            </a:pPr>
            <a:r>
              <a:rPr lang="hr-BA" sz="4000" b="1" dirty="0" smtClean="0">
                <a:solidFill>
                  <a:srgbClr val="00B050"/>
                </a:solidFill>
                <a:effectLst>
                  <a:outerShdw blurRad="38100" dist="38100" dir="2700000" algn="tl">
                    <a:srgbClr val="000000">
                      <a:alpha val="43137"/>
                    </a:srgbClr>
                  </a:outerShdw>
                </a:effectLst>
              </a:rPr>
              <a:t> godini; mise zahvalnice služe se gotovo </a:t>
            </a:r>
          </a:p>
          <a:p>
            <a:pPr marL="0" indent="0" algn="ctr">
              <a:buNone/>
            </a:pPr>
            <a:r>
              <a:rPr lang="hr-BA" sz="4000" b="1" dirty="0" smtClean="0">
                <a:solidFill>
                  <a:srgbClr val="00B050"/>
                </a:solidFill>
                <a:effectLst>
                  <a:outerShdw blurRad="38100" dist="38100" dir="2700000" algn="tl">
                    <a:srgbClr val="000000">
                      <a:alpha val="43137"/>
                    </a:srgbClr>
                  </a:outerShdw>
                </a:effectLst>
              </a:rPr>
              <a:t>u svim crkvama svijeta)</a:t>
            </a:r>
          </a:p>
          <a:p>
            <a:pPr marL="0" indent="0" algn="ctr">
              <a:buNone/>
            </a:pP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6003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Zaključak...</a:t>
            </a:r>
            <a:endParaRPr lang="hr-BA" sz="4000" b="1" dirty="0"/>
          </a:p>
        </p:txBody>
      </p:sp>
      <p:sp>
        <p:nvSpPr>
          <p:cNvPr id="3" name="Content Placeholder 2"/>
          <p:cNvSpPr>
            <a:spLocks noGrp="1"/>
          </p:cNvSpPr>
          <p:nvPr>
            <p:ph idx="1"/>
          </p:nvPr>
        </p:nvSpPr>
        <p:spPr>
          <a:xfrm>
            <a:off x="942392" y="2416629"/>
            <a:ext cx="10468947" cy="3741575"/>
          </a:xfrm>
        </p:spPr>
        <p:txBody>
          <a:bodyPr>
            <a:normAutofit/>
          </a:bodyPr>
          <a:lstStyle/>
          <a:p>
            <a:pPr marL="0" indent="0" algn="ctr">
              <a:buNone/>
            </a:pPr>
            <a:r>
              <a:rPr lang="hr-BA" sz="3600" b="1" dirty="0" smtClean="0">
                <a:solidFill>
                  <a:srgbClr val="00B050"/>
                </a:solidFill>
                <a:effectLst>
                  <a:outerShdw blurRad="38100" dist="38100" dir="2700000" algn="tl">
                    <a:srgbClr val="000000">
                      <a:alpha val="43137"/>
                    </a:srgbClr>
                  </a:outerShdw>
                </a:effectLst>
              </a:rPr>
              <a:t>Ne zaboravimo na imendane, na našu tradiciju,</a:t>
            </a:r>
          </a:p>
          <a:p>
            <a:pPr marL="0" indent="0" algn="ctr">
              <a:buNone/>
            </a:pPr>
            <a:r>
              <a:rPr lang="hr-BA" sz="3600" b="1" dirty="0" smtClean="0">
                <a:solidFill>
                  <a:srgbClr val="00B050"/>
                </a:solidFill>
                <a:effectLst>
                  <a:outerShdw blurRad="38100" dist="38100" dir="2700000" algn="tl">
                    <a:srgbClr val="000000">
                      <a:alpha val="43137"/>
                    </a:srgbClr>
                  </a:outerShdw>
                </a:effectLst>
              </a:rPr>
              <a:t>na ljepotu blagdana i slavlja koja nas</a:t>
            </a:r>
          </a:p>
          <a:p>
            <a:pPr marL="0" indent="0" algn="ctr">
              <a:buNone/>
            </a:pPr>
            <a:r>
              <a:rPr lang="hr-BA" sz="3600" b="1" dirty="0" smtClean="0">
                <a:solidFill>
                  <a:srgbClr val="00B050"/>
                </a:solidFill>
                <a:effectLst>
                  <a:outerShdw blurRad="38100" dist="38100" dir="2700000" algn="tl">
                    <a:srgbClr val="000000">
                      <a:alpha val="43137"/>
                    </a:srgbClr>
                  </a:outerShdw>
                </a:effectLst>
              </a:rPr>
              <a:t> međusobno povezuju i otvaraju prema</a:t>
            </a:r>
          </a:p>
          <a:p>
            <a:pPr marL="0" indent="0" algn="ctr">
              <a:buNone/>
            </a:pPr>
            <a:r>
              <a:rPr lang="hr-BA" sz="3600" b="1" dirty="0" smtClean="0">
                <a:solidFill>
                  <a:srgbClr val="00B050"/>
                </a:solidFill>
                <a:effectLst>
                  <a:outerShdw blurRad="38100" dist="38100" dir="2700000" algn="tl">
                    <a:srgbClr val="000000">
                      <a:alpha val="43137"/>
                    </a:srgbClr>
                  </a:outerShdw>
                </a:effectLst>
              </a:rPr>
              <a:t> Svevišnjem. Njegujmo kulturu riječi, kulturu imena,</a:t>
            </a:r>
          </a:p>
          <a:p>
            <a:pPr marL="0" indent="0" algn="ctr">
              <a:buNone/>
            </a:pPr>
            <a:r>
              <a:rPr lang="hr-BA" sz="3600" b="1" dirty="0" smtClean="0">
                <a:solidFill>
                  <a:srgbClr val="00B050"/>
                </a:solidFill>
                <a:effectLst>
                  <a:outerShdw blurRad="38100" dist="38100" dir="2700000" algn="tl">
                    <a:srgbClr val="000000">
                      <a:alpha val="43137"/>
                    </a:srgbClr>
                  </a:outerShdw>
                </a:effectLst>
              </a:rPr>
              <a:t> kulturu zahvale i zajedničkih liturgijskih slavlja. </a:t>
            </a:r>
          </a:p>
          <a:p>
            <a:pPr marL="0" indent="0" algn="ctr">
              <a:buNone/>
            </a:pP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957918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buNone/>
            </a:pPr>
            <a:endParaRPr lang="hr-BA" dirty="0" smtClean="0"/>
          </a:p>
          <a:p>
            <a:pPr marL="0" indent="0" algn="ctr">
              <a:buNone/>
            </a:pPr>
            <a:r>
              <a:rPr lang="hr-BA" dirty="0" smtClean="0"/>
              <a:t>Pripremio: dr. sc. Tvrtko Beus</a:t>
            </a:r>
          </a:p>
          <a:p>
            <a:pPr marL="0" indent="0" algn="ctr">
              <a:buNone/>
            </a:pPr>
            <a:endParaRPr lang="hr-BA" dirty="0"/>
          </a:p>
          <a:p>
            <a:pPr marL="0" indent="0" algn="ctr">
              <a:buNone/>
            </a:pPr>
            <a:r>
              <a:rPr lang="hr-BA" dirty="0" smtClean="0"/>
              <a:t>www.vjeroznanci.com</a:t>
            </a:r>
            <a:endParaRPr lang="hr-BA" dirty="0"/>
          </a:p>
        </p:txBody>
      </p:sp>
    </p:spTree>
    <p:extLst>
      <p:ext uri="{BB962C8B-B14F-4D97-AF65-F5344CB8AC3E}">
        <p14:creationId xmlns:p14="http://schemas.microsoft.com/office/powerpoint/2010/main" val="233302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Kako se računa datum Uskrsa?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002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Kako se računa datum Uskrsa?</a:t>
            </a:r>
            <a:endParaRPr lang="hr-BA" sz="4000" b="1" dirty="0"/>
          </a:p>
        </p:txBody>
      </p:sp>
      <p:sp>
        <p:nvSpPr>
          <p:cNvPr id="3" name="Content Placeholder 2"/>
          <p:cNvSpPr>
            <a:spLocks noGrp="1"/>
          </p:cNvSpPr>
          <p:nvPr>
            <p:ph idx="1"/>
          </p:nvPr>
        </p:nvSpPr>
        <p:spPr>
          <a:xfrm>
            <a:off x="1295401" y="1828800"/>
            <a:ext cx="9601196" cy="4047068"/>
          </a:xfrm>
        </p:spPr>
        <p:txBody>
          <a:bodyPr>
            <a:normAutofit fontScale="92500" lnSpcReduction="10000"/>
          </a:bodyPr>
          <a:lstStyle/>
          <a:p>
            <a:pPr marL="0" indent="0">
              <a:buNone/>
            </a:pPr>
            <a:endParaRPr lang="hr-BA" dirty="0" smtClean="0"/>
          </a:p>
          <a:p>
            <a:pPr marL="0" indent="0">
              <a:buNone/>
            </a:pPr>
            <a:endParaRPr lang="hr-BA" dirty="0"/>
          </a:p>
          <a:p>
            <a:pPr marL="0" indent="0" algn="ctr">
              <a:buNone/>
            </a:pPr>
            <a:r>
              <a:rPr lang="hr-BA" sz="4300" b="1" dirty="0" smtClean="0">
                <a:solidFill>
                  <a:srgbClr val="00B050"/>
                </a:solidFill>
                <a:effectLst>
                  <a:outerShdw blurRad="38100" dist="38100" dir="2700000" algn="tl">
                    <a:srgbClr val="000000">
                      <a:alpha val="43137"/>
                    </a:srgbClr>
                  </a:outerShdw>
                </a:effectLst>
              </a:rPr>
              <a:t>Prva nedjelja punog mjeseca nakon proljetnog ekvinocija – početka proljeća (prema židovskom mjesečevom kalendaru; najsvjetlija noć u godini – pobjeda svjetla i života nad tamom grijeha i smrti).</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0061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Koje je značenje i važnost imendana za vjernike?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636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Koje je značenje i važnost imendana za vjernike?</a:t>
            </a:r>
            <a:endParaRPr lang="hr-BA" sz="4000" b="1" dirty="0"/>
          </a:p>
        </p:txBody>
      </p:sp>
      <p:sp>
        <p:nvSpPr>
          <p:cNvPr id="3" name="Content Placeholder 2"/>
          <p:cNvSpPr>
            <a:spLocks noGrp="1"/>
          </p:cNvSpPr>
          <p:nvPr>
            <p:ph idx="1"/>
          </p:nvPr>
        </p:nvSpPr>
        <p:spPr>
          <a:xfrm>
            <a:off x="1295401" y="2285999"/>
            <a:ext cx="9601196" cy="3769568"/>
          </a:xfrm>
        </p:spPr>
        <p:txBody>
          <a:bodyPr>
            <a:normAutofit fontScale="92500"/>
          </a:bodyPr>
          <a:lstStyle/>
          <a:p>
            <a:pPr marL="0" indent="0">
              <a:buNone/>
            </a:pPr>
            <a:endParaRPr lang="hr-BA" dirty="0" smtClean="0"/>
          </a:p>
          <a:p>
            <a:pPr marL="0" indent="0" algn="ctr">
              <a:buNone/>
            </a:pPr>
            <a:r>
              <a:rPr lang="hr-BA" sz="4300" b="1" dirty="0" smtClean="0">
                <a:solidFill>
                  <a:srgbClr val="00B050"/>
                </a:solidFill>
                <a:effectLst>
                  <a:outerShdw blurRad="38100" dist="38100" dir="2700000" algn="tl">
                    <a:srgbClr val="000000">
                      <a:alpha val="43137"/>
                    </a:srgbClr>
                  </a:outerShdw>
                </a:effectLst>
              </a:rPr>
              <a:t>Za vjernike imendani su vrlo važni jer nas upućuju na Boga i našu vjeru. Nije svejedno koje ime nosimo, tko je bio svetac vezan uz naše ime, te tko smo mi s obzirom na simboliku imena i imendana.</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88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Koje je biblijsko-kršćansko shvaćanje (značenje) imena?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4412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Koje je biblijsko-kršćansko shvaćanje (značenje) imena?</a:t>
            </a:r>
            <a:endParaRPr lang="hr-BA" sz="4000" b="1" dirty="0"/>
          </a:p>
        </p:txBody>
      </p:sp>
      <p:sp>
        <p:nvSpPr>
          <p:cNvPr id="3" name="Content Placeholder 2"/>
          <p:cNvSpPr>
            <a:spLocks noGrp="1"/>
          </p:cNvSpPr>
          <p:nvPr>
            <p:ph idx="1"/>
          </p:nvPr>
        </p:nvSpPr>
        <p:spPr>
          <a:xfrm>
            <a:off x="1295401" y="2379305"/>
            <a:ext cx="9601196" cy="3816221"/>
          </a:xfrm>
        </p:spPr>
        <p:txBody>
          <a:bodyPr>
            <a:normAutofit/>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Biblijska imena nose određenu poruku (simboliku i značenje). Uključuju odnos prema Bogu i vlastitu službu (poslanje) na dobro zajednice (naroda Božjeg).</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41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1804"/>
            <a:ext cx="9601196" cy="1614195"/>
          </a:xfrm>
        </p:spPr>
        <p:txBody>
          <a:bodyPr>
            <a:normAutofit/>
          </a:bodyPr>
          <a:lstStyle/>
          <a:p>
            <a:r>
              <a:rPr lang="hr-BA" sz="4000" b="1" dirty="0" smtClean="0"/>
              <a:t>Koja je razlika između svetkovine, blagdana i spomendana?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221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Navedi neka biblijska imena i njihovo značenje (poruku).</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72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Navedi neka biblijska imena i njihovo značenje (poruku).</a:t>
            </a:r>
            <a:endParaRPr lang="hr-BA" sz="4000" b="1" dirty="0"/>
          </a:p>
        </p:txBody>
      </p:sp>
      <p:sp>
        <p:nvSpPr>
          <p:cNvPr id="3" name="Content Placeholder 2"/>
          <p:cNvSpPr>
            <a:spLocks noGrp="1"/>
          </p:cNvSpPr>
          <p:nvPr>
            <p:ph idx="1"/>
          </p:nvPr>
        </p:nvSpPr>
        <p:spPr>
          <a:xfrm>
            <a:off x="1295401" y="2285999"/>
            <a:ext cx="9601196" cy="4049487"/>
          </a:xfrm>
        </p:spPr>
        <p:txBody>
          <a:bodyPr>
            <a:normAutofit fontScale="62500" lnSpcReduction="20000"/>
          </a:bodyPr>
          <a:lstStyle/>
          <a:p>
            <a:pPr marL="0" indent="0">
              <a:buNone/>
            </a:pPr>
            <a:endParaRPr lang="hr-BA" dirty="0"/>
          </a:p>
          <a:p>
            <a:pPr marL="914400" indent="-914400" algn="ctr">
              <a:buAutoNum type="alphaLcParenR"/>
            </a:pPr>
            <a:r>
              <a:rPr lang="hr-BA" sz="4000" b="1" dirty="0" smtClean="0">
                <a:solidFill>
                  <a:srgbClr val="00B050"/>
                </a:solidFill>
                <a:effectLst>
                  <a:outerShdw blurRad="38100" dist="38100" dir="2700000" algn="tl">
                    <a:srgbClr val="000000">
                      <a:alpha val="43137"/>
                    </a:srgbClr>
                  </a:outerShdw>
                </a:effectLst>
              </a:rPr>
              <a:t>Danijel – Bog je moj sudac</a:t>
            </a:r>
          </a:p>
          <a:p>
            <a:pPr marL="914400" indent="-914400" algn="ctr">
              <a:buAutoNum type="alphaLcParenR"/>
            </a:pPr>
            <a:r>
              <a:rPr lang="hr-BA" sz="4000" b="1" dirty="0" smtClean="0">
                <a:solidFill>
                  <a:srgbClr val="00B050"/>
                </a:solidFill>
                <a:effectLst>
                  <a:outerShdw blurRad="38100" dist="38100" dir="2700000" algn="tl">
                    <a:srgbClr val="000000">
                      <a:alpha val="43137"/>
                    </a:srgbClr>
                  </a:outerShdw>
                </a:effectLst>
              </a:rPr>
              <a:t>Josip – Bog daruje; Neka Gospodin umnoži (potomstvo)</a:t>
            </a:r>
          </a:p>
          <a:p>
            <a:pPr marL="914400" indent="-914400" algn="ctr">
              <a:buAutoNum type="alphaLcParenR"/>
            </a:pPr>
            <a:r>
              <a:rPr lang="hr-BA" sz="4000" b="1" dirty="0" smtClean="0">
                <a:solidFill>
                  <a:srgbClr val="00B050"/>
                </a:solidFill>
                <a:effectLst>
                  <a:outerShdw blurRad="38100" dist="38100" dir="2700000" algn="tl">
                    <a:srgbClr val="000000">
                      <a:alpha val="43137"/>
                    </a:srgbClr>
                  </a:outerShdw>
                </a:effectLst>
              </a:rPr>
              <a:t>Mihael – Tko je kao Bog?</a:t>
            </a:r>
          </a:p>
          <a:p>
            <a:pPr marL="914400" indent="-914400" algn="ctr">
              <a:buAutoNum type="alphaLcParenR"/>
            </a:pPr>
            <a:r>
              <a:rPr lang="hr-BA" sz="4000" b="1" dirty="0" smtClean="0">
                <a:solidFill>
                  <a:srgbClr val="00B050"/>
                </a:solidFill>
                <a:effectLst>
                  <a:outerShdw blurRad="38100" dist="38100" dir="2700000" algn="tl">
                    <a:srgbClr val="000000">
                      <a:alpha val="43137"/>
                    </a:srgbClr>
                  </a:outerShdw>
                </a:effectLst>
              </a:rPr>
              <a:t>Ana – Blažena, milosna</a:t>
            </a:r>
          </a:p>
          <a:p>
            <a:pPr marL="914400" indent="-914400" algn="ctr">
              <a:buAutoNum type="alphaLcParenR"/>
            </a:pPr>
            <a:r>
              <a:rPr lang="hr-BA" sz="4000" b="1" dirty="0" smtClean="0">
                <a:solidFill>
                  <a:srgbClr val="00B050"/>
                </a:solidFill>
                <a:effectLst>
                  <a:outerShdw blurRad="38100" dist="38100" dir="2700000" algn="tl">
                    <a:srgbClr val="000000">
                      <a:alpha val="43137"/>
                    </a:srgbClr>
                  </a:outerShdw>
                </a:effectLst>
              </a:rPr>
              <a:t>Marija – Od Boga ljubljena</a:t>
            </a:r>
          </a:p>
          <a:p>
            <a:pPr marL="914400" indent="-914400" algn="ctr">
              <a:buAutoNum type="alphaLcParenR"/>
            </a:pPr>
            <a:r>
              <a:rPr lang="hr-BA" sz="4000" b="1" dirty="0" smtClean="0">
                <a:solidFill>
                  <a:srgbClr val="00B050"/>
                </a:solidFill>
                <a:effectLst>
                  <a:outerShdw blurRad="38100" dist="38100" dir="2700000" algn="tl">
                    <a:srgbClr val="000000">
                      <a:alpha val="43137"/>
                    </a:srgbClr>
                  </a:outerShdw>
                </a:effectLst>
              </a:rPr>
              <a:t>Ivan – Bog je milosrdan, blag</a:t>
            </a:r>
          </a:p>
          <a:p>
            <a:pPr marL="914400" indent="-914400" algn="ctr">
              <a:buAutoNum type="alphaLcParenR"/>
            </a:pPr>
            <a:r>
              <a:rPr lang="hr-BA" sz="4000" b="1" dirty="0" smtClean="0">
                <a:solidFill>
                  <a:srgbClr val="00B050"/>
                </a:solidFill>
                <a:effectLst>
                  <a:outerShdw blurRad="38100" dist="38100" dir="2700000" algn="tl">
                    <a:srgbClr val="000000">
                      <a:alpha val="43137"/>
                    </a:srgbClr>
                  </a:outerShdw>
                </a:effectLst>
              </a:rPr>
              <a:t>Emanuel – S nama Bog</a:t>
            </a:r>
          </a:p>
          <a:p>
            <a:pPr marL="0" indent="0" algn="ctr">
              <a:buNone/>
            </a:pPr>
            <a:r>
              <a:rPr lang="hr-BA" sz="4000" b="1" dirty="0" smtClean="0">
                <a:solidFill>
                  <a:srgbClr val="00B050"/>
                </a:solidFill>
                <a:effectLst>
                  <a:outerShdw blurRad="38100" dist="38100" dir="2700000" algn="tl">
                    <a:srgbClr val="000000">
                      <a:alpha val="43137"/>
                    </a:srgbClr>
                  </a:outerShdw>
                </a:effectLst>
              </a:rPr>
              <a:t>(...)</a:t>
            </a:r>
          </a:p>
          <a:p>
            <a:pPr marL="0" indent="0" algn="ctr">
              <a:buNone/>
            </a:pP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2127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Što znači latinska uzrečica: </a:t>
            </a:r>
            <a:br>
              <a:rPr lang="hr-BA" sz="4000" b="1" dirty="0" smtClean="0"/>
            </a:br>
            <a:r>
              <a:rPr lang="hr-BA" sz="4000" b="1" dirty="0" smtClean="0"/>
              <a:t>„Nomen est omen!”?</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331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Što znači latinska uzrečica: </a:t>
            </a:r>
            <a:br>
              <a:rPr lang="hr-BA" sz="4000" b="1" dirty="0" smtClean="0"/>
            </a:br>
            <a:r>
              <a:rPr lang="hr-BA" sz="4000" b="1" dirty="0" smtClean="0"/>
              <a:t>„Nomen est omen!”?</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200" b="1" dirty="0" smtClean="0">
                <a:solidFill>
                  <a:srgbClr val="00B050"/>
                </a:solidFill>
                <a:effectLst>
                  <a:outerShdw blurRad="38100" dist="38100" dir="2700000" algn="tl">
                    <a:srgbClr val="000000">
                      <a:alpha val="43137"/>
                    </a:srgbClr>
                  </a:outerShdw>
                </a:effectLst>
              </a:rPr>
              <a:t>„Ime je znak!”</a:t>
            </a:r>
            <a:endParaRPr lang="hr-BA" sz="42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8275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Kako se računa dan imendana?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682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Kako se računa dan imendana?</a:t>
            </a:r>
            <a:endParaRPr lang="hr-BA" sz="4000" b="1" dirty="0"/>
          </a:p>
        </p:txBody>
      </p:sp>
      <p:sp>
        <p:nvSpPr>
          <p:cNvPr id="3" name="Content Placeholder 2"/>
          <p:cNvSpPr>
            <a:spLocks noGrp="1"/>
          </p:cNvSpPr>
          <p:nvPr>
            <p:ph idx="1"/>
          </p:nvPr>
        </p:nvSpPr>
        <p:spPr>
          <a:xfrm>
            <a:off x="1295401" y="2006083"/>
            <a:ext cx="9601196" cy="4254758"/>
          </a:xfrm>
        </p:spPr>
        <p:txBody>
          <a:bodyPr>
            <a:normAutofit fontScale="92500" lnSpcReduction="10000"/>
          </a:bodyPr>
          <a:lstStyle/>
          <a:p>
            <a:pPr marL="0" indent="0" algn="ctr">
              <a:buNone/>
            </a:pPr>
            <a:endParaRPr lang="hr-BA" sz="2800" b="1" dirty="0" smtClean="0">
              <a:solidFill>
                <a:srgbClr val="00B050"/>
              </a:solidFill>
              <a:effectLst>
                <a:outerShdw blurRad="38100" dist="38100" dir="2700000" algn="tl">
                  <a:srgbClr val="000000">
                    <a:alpha val="43137"/>
                  </a:srgbClr>
                </a:outerShdw>
              </a:effectLst>
            </a:endParaRPr>
          </a:p>
          <a:p>
            <a:pPr marL="0" indent="0" algn="ctr">
              <a:buNone/>
            </a:pPr>
            <a:r>
              <a:rPr lang="hr-BA" sz="4000" b="1" dirty="0" smtClean="0">
                <a:solidFill>
                  <a:srgbClr val="00B050"/>
                </a:solidFill>
                <a:effectLst>
                  <a:outerShdw blurRad="38100" dist="38100" dir="2700000" algn="tl">
                    <a:srgbClr val="000000">
                      <a:alpha val="43137"/>
                    </a:srgbClr>
                  </a:outerShdw>
                </a:effectLst>
              </a:rPr>
              <a:t>Ako je ime svetačko, imendan je već naznačen u katoličkom kalendaru. Ima li više osoba vezanih uz ime, bira se svetac koji je najbliži rođendanu (oko ili nakon rođendana). Ukoliko ime nije svetačko (nego je npr. narodno), bira se svetac koji je značenjski ili po datumu najbliži imenu (rođendanu).</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0884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fontScale="90000"/>
          </a:bodyPr>
          <a:lstStyle/>
          <a:p>
            <a:r>
              <a:rPr lang="hr-BA" sz="4000" b="1" dirty="0" smtClean="0"/>
              <a:t>Koje je značenje tvojega imena? Je li tvoje ime biblijsko, svetačko, narodno ili koje drugo? Iz kojeg jezika dolazi?</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5146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Kada je tvoj imendan?</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4296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Što znaš o svecu vezanom uz tvoje ime?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6948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 siječnja?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8309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1804"/>
            <a:ext cx="9601196" cy="1614195"/>
          </a:xfrm>
        </p:spPr>
        <p:txBody>
          <a:bodyPr>
            <a:normAutofit/>
          </a:bodyPr>
          <a:lstStyle/>
          <a:p>
            <a:r>
              <a:rPr lang="hr-BA" sz="4000" b="1" dirty="0" smtClean="0"/>
              <a:t>Koja je razlika između svetkovine, blagdana i spomendana?</a:t>
            </a:r>
            <a:endParaRPr lang="hr-BA" sz="4000" b="1" dirty="0"/>
          </a:p>
        </p:txBody>
      </p:sp>
      <p:sp>
        <p:nvSpPr>
          <p:cNvPr id="3" name="Content Placeholder 2"/>
          <p:cNvSpPr>
            <a:spLocks noGrp="1"/>
          </p:cNvSpPr>
          <p:nvPr>
            <p:ph idx="1"/>
          </p:nvPr>
        </p:nvSpPr>
        <p:spPr>
          <a:xfrm>
            <a:off x="1295401" y="2808514"/>
            <a:ext cx="9601196" cy="3498980"/>
          </a:xfrm>
        </p:spPr>
        <p:txBody>
          <a:bodyPr>
            <a:normAutofit lnSpcReduction="10000"/>
          </a:bodyPr>
          <a:lstStyle/>
          <a:p>
            <a:pPr marL="514350" indent="-514350" algn="ctr">
              <a:buAutoNum type="alphaLcParenR"/>
            </a:pPr>
            <a:r>
              <a:rPr lang="hr-BA" sz="3500" b="1" dirty="0" smtClean="0">
                <a:solidFill>
                  <a:srgbClr val="00B050"/>
                </a:solidFill>
                <a:effectLst>
                  <a:outerShdw blurRad="38100" dist="38100" dir="2700000" algn="tl">
                    <a:srgbClr val="000000">
                      <a:alpha val="43137"/>
                    </a:srgbClr>
                  </a:outerShdw>
                </a:effectLst>
              </a:rPr>
              <a:t>svetkovine su najvažnije – slavi se određeni biblijski (spasenjski) događaj</a:t>
            </a:r>
          </a:p>
          <a:p>
            <a:pPr marL="514350" indent="-514350" algn="ctr">
              <a:buAutoNum type="alphaLcParenR"/>
            </a:pPr>
            <a:r>
              <a:rPr lang="hr-BA" sz="3500" b="1" dirty="0">
                <a:solidFill>
                  <a:srgbClr val="00B050"/>
                </a:solidFill>
                <a:effectLst>
                  <a:outerShdw blurRad="38100" dist="38100" dir="2700000" algn="tl">
                    <a:srgbClr val="000000">
                      <a:alpha val="43137"/>
                    </a:srgbClr>
                  </a:outerShdw>
                </a:effectLst>
              </a:rPr>
              <a:t>b</a:t>
            </a:r>
            <a:r>
              <a:rPr lang="hr-BA" sz="3500" b="1" dirty="0" smtClean="0">
                <a:solidFill>
                  <a:srgbClr val="00B050"/>
                </a:solidFill>
                <a:effectLst>
                  <a:outerShdw blurRad="38100" dist="38100" dir="2700000" algn="tl">
                    <a:srgbClr val="000000">
                      <a:alpha val="43137"/>
                    </a:srgbClr>
                  </a:outerShdw>
                </a:effectLst>
              </a:rPr>
              <a:t>lagdanima se daje počast Blaženoj Djevici Mariji i apostolima</a:t>
            </a:r>
          </a:p>
          <a:p>
            <a:pPr marL="514350" indent="-514350" algn="ctr">
              <a:buAutoNum type="alphaLcParenR"/>
            </a:pPr>
            <a:r>
              <a:rPr lang="hr-BA" sz="3500" b="1" dirty="0" smtClean="0">
                <a:solidFill>
                  <a:srgbClr val="00B050"/>
                </a:solidFill>
                <a:effectLst>
                  <a:outerShdw blurRad="38100" dist="38100" dir="2700000" algn="tl">
                    <a:srgbClr val="000000">
                      <a:alpha val="43137"/>
                    </a:srgbClr>
                  </a:outerShdw>
                </a:effectLst>
              </a:rPr>
              <a:t>na spomendane se časti spomen određenog sveca odnosno blaženika</a:t>
            </a:r>
            <a:endParaRPr lang="hr-BA" sz="3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3795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 siječnja?</a:t>
            </a:r>
            <a:endParaRPr lang="hr-BA" sz="4000" b="1" dirty="0"/>
          </a:p>
        </p:txBody>
      </p:sp>
      <p:sp>
        <p:nvSpPr>
          <p:cNvPr id="3" name="Content Placeholder 2"/>
          <p:cNvSpPr>
            <a:spLocks noGrp="1"/>
          </p:cNvSpPr>
          <p:nvPr>
            <p:ph idx="1"/>
          </p:nvPr>
        </p:nvSpPr>
        <p:spPr>
          <a:xfrm>
            <a:off x="1295401" y="2024743"/>
            <a:ext cx="9601196" cy="3851125"/>
          </a:xfrm>
        </p:spPr>
        <p:txBody>
          <a:bodyPr>
            <a:normAutofit/>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Marija Bogorodica</a:t>
            </a:r>
          </a:p>
          <a:p>
            <a:pPr marL="0" indent="0" algn="ctr">
              <a:buNone/>
            </a:pPr>
            <a:r>
              <a:rPr lang="hr-BA" sz="4000" b="1" dirty="0" smtClean="0">
                <a:solidFill>
                  <a:srgbClr val="00B050"/>
                </a:solidFill>
                <a:effectLst>
                  <a:outerShdw blurRad="38100" dist="38100" dir="2700000" algn="tl">
                    <a:srgbClr val="000000">
                      <a:alpha val="43137"/>
                    </a:srgbClr>
                  </a:outerShdw>
                </a:effectLst>
              </a:rPr>
              <a:t>(godina počinje u znaku Žene, Majke koja je na svijet donijela Spasitelja; imendani osoba koje nose ime Marija)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27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6. siječnja?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118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6. siječnja?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Bogojavljenje (Tri kralja)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332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 veljače?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4624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 veljače?</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Prikazanje Gospodnje ili Svijećnica </a:t>
            </a:r>
          </a:p>
          <a:p>
            <a:pPr marL="0" indent="0" algn="ctr">
              <a:buNone/>
            </a:pPr>
            <a:r>
              <a:rPr lang="hr-BA" sz="4000" b="1" dirty="0" smtClean="0">
                <a:solidFill>
                  <a:srgbClr val="00B050"/>
                </a:solidFill>
                <a:effectLst>
                  <a:outerShdw blurRad="38100" dist="38100" dir="2700000" algn="tl">
                    <a:srgbClr val="000000">
                      <a:alpha val="43137"/>
                    </a:srgbClr>
                  </a:outerShdw>
                </a:effectLst>
              </a:rPr>
              <a:t>(Isus je prikazan u Hramu </a:t>
            </a:r>
          </a:p>
          <a:p>
            <a:pPr marL="0" indent="0" algn="ctr">
              <a:buNone/>
            </a:pPr>
            <a:r>
              <a:rPr lang="hr-BA" sz="4000" b="1" dirty="0" smtClean="0">
                <a:solidFill>
                  <a:srgbClr val="00B050"/>
                </a:solidFill>
                <a:effectLst>
                  <a:outerShdw blurRad="38100" dist="38100" dir="2700000" algn="tl">
                    <a:srgbClr val="000000">
                      <a:alpha val="43137"/>
                    </a:srgbClr>
                  </a:outerShdw>
                </a:effectLst>
              </a:rPr>
              <a:t>40 dana nakon rođenja)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50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3. veljače?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9232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3. veljače?</a:t>
            </a:r>
            <a:endParaRPr lang="hr-BA" sz="4000" b="1" dirty="0"/>
          </a:p>
        </p:txBody>
      </p:sp>
      <p:sp>
        <p:nvSpPr>
          <p:cNvPr id="3" name="Content Placeholder 2"/>
          <p:cNvSpPr>
            <a:spLocks noGrp="1"/>
          </p:cNvSpPr>
          <p:nvPr>
            <p:ph idx="1"/>
          </p:nvPr>
        </p:nvSpPr>
        <p:spPr>
          <a:xfrm>
            <a:off x="1295401" y="2556932"/>
            <a:ext cx="9601196" cy="3043768"/>
          </a:xfrm>
        </p:spPr>
        <p:txBody>
          <a:bodyPr>
            <a:normAutofit lnSpcReduction="10000"/>
          </a:bodyPr>
          <a:lstStyle/>
          <a:p>
            <a:pPr marL="0" indent="0" algn="ctr">
              <a:buNone/>
            </a:pPr>
            <a:endParaRPr lang="hr-BA" sz="4000" b="1" dirty="0" smtClean="0">
              <a:solidFill>
                <a:srgbClr val="00B050"/>
              </a:solidFill>
              <a:effectLst>
                <a:outerShdw blurRad="38100" dist="38100" dir="2700000" algn="tl">
                  <a:srgbClr val="000000">
                    <a:alpha val="43137"/>
                  </a:srgbClr>
                </a:outerShdw>
              </a:effectLst>
            </a:endParaRPr>
          </a:p>
          <a:p>
            <a:pPr marL="0" indent="0" algn="ctr">
              <a:buNone/>
            </a:pPr>
            <a:r>
              <a:rPr lang="hr-BA" sz="4000" b="1" dirty="0" smtClean="0">
                <a:solidFill>
                  <a:srgbClr val="00B050"/>
                </a:solidFill>
                <a:effectLst>
                  <a:outerShdw blurRad="38100" dist="38100" dir="2700000" algn="tl">
                    <a:srgbClr val="000000">
                      <a:alpha val="43137"/>
                    </a:srgbClr>
                  </a:outerShdw>
                </a:effectLst>
              </a:rPr>
              <a:t>sv. Blaž, biskup i mučenik </a:t>
            </a:r>
          </a:p>
          <a:p>
            <a:pPr marL="0" indent="0" algn="ctr">
              <a:buNone/>
            </a:pPr>
            <a:r>
              <a:rPr lang="hr-BA" sz="4000" b="1" dirty="0" smtClean="0">
                <a:solidFill>
                  <a:srgbClr val="00B050"/>
                </a:solidFill>
                <a:effectLst>
                  <a:outerShdw blurRad="38100" dist="38100" dir="2700000" algn="tl">
                    <a:srgbClr val="000000">
                      <a:alpha val="43137"/>
                    </a:srgbClr>
                  </a:outerShdw>
                </a:effectLst>
              </a:rPr>
              <a:t>(ili sv. Vlaho kako govore Dubrovčani – </a:t>
            </a:r>
          </a:p>
          <a:p>
            <a:pPr marL="0" indent="0" algn="ctr">
              <a:buNone/>
            </a:pPr>
            <a:r>
              <a:rPr lang="hr-BA" sz="4000" b="1" dirty="0" smtClean="0">
                <a:solidFill>
                  <a:srgbClr val="00B050"/>
                </a:solidFill>
                <a:effectLst>
                  <a:outerShdw blurRad="38100" dist="38100" dir="2700000" algn="tl">
                    <a:srgbClr val="000000">
                      <a:alpha val="43137"/>
                    </a:srgbClr>
                  </a:outerShdw>
                </a:effectLst>
              </a:rPr>
              <a:t>festa sv.Vlaha, poznata u svijetu)</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5831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10. veljače?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8909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10. veljače?</a:t>
            </a:r>
            <a:endParaRPr lang="hr-BA" sz="4000" b="1" dirty="0"/>
          </a:p>
        </p:txBody>
      </p:sp>
      <p:sp>
        <p:nvSpPr>
          <p:cNvPr id="3" name="Content Placeholder 2"/>
          <p:cNvSpPr>
            <a:spLocks noGrp="1"/>
          </p:cNvSpPr>
          <p:nvPr>
            <p:ph idx="1"/>
          </p:nvPr>
        </p:nvSpPr>
        <p:spPr>
          <a:xfrm>
            <a:off x="942392" y="2127380"/>
            <a:ext cx="10356979" cy="4217436"/>
          </a:xfrm>
        </p:spPr>
        <p:txBody>
          <a:bodyPr>
            <a:normAutofit fontScale="85000" lnSpcReduction="20000"/>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bl. Alojzije Stepinac,</a:t>
            </a:r>
          </a:p>
          <a:p>
            <a:pPr marL="0" indent="0" algn="ctr">
              <a:buNone/>
            </a:pPr>
            <a:r>
              <a:rPr lang="hr-BA" sz="4000" b="1" dirty="0" smtClean="0">
                <a:solidFill>
                  <a:srgbClr val="00B050"/>
                </a:solidFill>
                <a:effectLst>
                  <a:outerShdw blurRad="38100" dist="38100" dir="2700000" algn="tl">
                    <a:srgbClr val="000000">
                      <a:alpha val="43137"/>
                    </a:srgbClr>
                  </a:outerShdw>
                </a:effectLst>
              </a:rPr>
              <a:t> zagrebački nadbiskup i mučenik</a:t>
            </a:r>
          </a:p>
          <a:p>
            <a:pPr marL="0" indent="0" algn="ctr">
              <a:buNone/>
            </a:pPr>
            <a:r>
              <a:rPr lang="hr-BA" sz="4000" b="1" dirty="0" smtClean="0">
                <a:solidFill>
                  <a:srgbClr val="00B050"/>
                </a:solidFill>
                <a:effectLst>
                  <a:outerShdw blurRad="38100" dist="38100" dir="2700000" algn="tl">
                    <a:srgbClr val="000000">
                      <a:alpha val="43137"/>
                    </a:srgbClr>
                  </a:outerShdw>
                </a:effectLst>
              </a:rPr>
              <a:t>(živio i djelovao u 20. st.; </a:t>
            </a:r>
          </a:p>
          <a:p>
            <a:pPr marL="0" indent="0" algn="ctr">
              <a:buNone/>
            </a:pPr>
            <a:r>
              <a:rPr lang="hr-BA" sz="4000" b="1" dirty="0" smtClean="0">
                <a:solidFill>
                  <a:srgbClr val="00B050"/>
                </a:solidFill>
                <a:effectLst>
                  <a:outerShdw blurRad="38100" dist="38100" dir="2700000" algn="tl">
                    <a:srgbClr val="000000">
                      <a:alpha val="43137"/>
                    </a:srgbClr>
                  </a:outerShdw>
                </a:effectLst>
              </a:rPr>
              <a:t>žrtva komunističkog </a:t>
            </a:r>
            <a:r>
              <a:rPr lang="hr-BA" sz="4000" b="1" dirty="0">
                <a:solidFill>
                  <a:srgbClr val="00B050"/>
                </a:solidFill>
                <a:effectLst>
                  <a:outerShdw blurRad="38100" dist="38100" dir="2700000" algn="tl">
                    <a:srgbClr val="000000">
                      <a:alpha val="43137"/>
                    </a:srgbClr>
                  </a:outerShdw>
                </a:effectLst>
              </a:rPr>
              <a:t>r</a:t>
            </a:r>
            <a:r>
              <a:rPr lang="hr-BA" sz="4000" b="1" dirty="0" smtClean="0">
                <a:solidFill>
                  <a:srgbClr val="00B050"/>
                </a:solidFill>
                <a:effectLst>
                  <a:outerShdw blurRad="38100" dist="38100" dir="2700000" algn="tl">
                    <a:srgbClr val="000000">
                      <a:alpha val="43137"/>
                    </a:srgbClr>
                  </a:outerShdw>
                </a:effectLst>
              </a:rPr>
              <a:t>ežima;</a:t>
            </a:r>
          </a:p>
          <a:p>
            <a:pPr marL="0" indent="0" algn="ctr">
              <a:buNone/>
            </a:pPr>
            <a:r>
              <a:rPr lang="hr-BA" sz="4000" b="1" dirty="0" smtClean="0">
                <a:solidFill>
                  <a:srgbClr val="00B050"/>
                </a:solidFill>
                <a:effectLst>
                  <a:outerShdw blurRad="38100" dist="38100" dir="2700000" algn="tl">
                    <a:srgbClr val="000000">
                      <a:alpha val="43137"/>
                    </a:srgbClr>
                  </a:outerShdw>
                </a:effectLst>
              </a:rPr>
              <a:t>god. 1998. sv. papa Ivan Pavao II. proglasio ga je </a:t>
            </a:r>
          </a:p>
          <a:p>
            <a:pPr marL="0" indent="0" algn="ctr">
              <a:buNone/>
            </a:pPr>
            <a:r>
              <a:rPr lang="hr-BA" sz="4000" b="1" dirty="0" smtClean="0">
                <a:solidFill>
                  <a:srgbClr val="00B050"/>
                </a:solidFill>
                <a:effectLst>
                  <a:outerShdw blurRad="38100" dist="38100" dir="2700000" algn="tl">
                    <a:srgbClr val="000000">
                      <a:alpha val="43137"/>
                    </a:srgbClr>
                  </a:outerShdw>
                </a:effectLst>
              </a:rPr>
              <a:t>u Mariji Bistrici blaženim)</a:t>
            </a:r>
          </a:p>
          <a:p>
            <a:pPr marL="0" indent="0" algn="ctr">
              <a:buNone/>
            </a:pP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064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11. veljače?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2667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Koja su tri temeljna dijela crkvene (liturgijske godine)?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4519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11. veljače?</a:t>
            </a:r>
            <a:endParaRPr lang="hr-BA" sz="4000" b="1" dirty="0"/>
          </a:p>
        </p:txBody>
      </p:sp>
      <p:sp>
        <p:nvSpPr>
          <p:cNvPr id="3" name="Content Placeholder 2"/>
          <p:cNvSpPr>
            <a:spLocks noGrp="1"/>
          </p:cNvSpPr>
          <p:nvPr>
            <p:ph idx="1"/>
          </p:nvPr>
        </p:nvSpPr>
        <p:spPr>
          <a:xfrm>
            <a:off x="1295401" y="1996752"/>
            <a:ext cx="9601196" cy="4861248"/>
          </a:xfrm>
        </p:spPr>
        <p:txBody>
          <a:bodyPr>
            <a:normAutofit fontScale="55000" lnSpcReduction="20000"/>
          </a:bodyPr>
          <a:lstStyle/>
          <a:p>
            <a:pPr marL="0" indent="0">
              <a:buNone/>
            </a:pPr>
            <a:endParaRPr lang="hr-BA" dirty="0" smtClean="0"/>
          </a:p>
          <a:p>
            <a:pPr marL="0" indent="0">
              <a:buNone/>
            </a:pPr>
            <a:endParaRPr lang="hr-BA" dirty="0"/>
          </a:p>
          <a:p>
            <a:pPr marL="0" indent="0" algn="ctr">
              <a:buNone/>
            </a:pPr>
            <a:r>
              <a:rPr lang="hr-BA" sz="6400" b="1" dirty="0" smtClean="0">
                <a:solidFill>
                  <a:srgbClr val="00B050"/>
                </a:solidFill>
                <a:effectLst>
                  <a:outerShdw blurRad="38100" dist="38100" dir="2700000" algn="tl">
                    <a:srgbClr val="000000">
                      <a:alpha val="43137"/>
                    </a:srgbClr>
                  </a:outerShdw>
                </a:effectLst>
              </a:rPr>
              <a:t>Gospa Lurdska</a:t>
            </a:r>
          </a:p>
          <a:p>
            <a:pPr marL="0" indent="0" algn="ctr">
              <a:buNone/>
            </a:pPr>
            <a:r>
              <a:rPr lang="hr-BA" sz="6400" b="1" dirty="0" smtClean="0">
                <a:solidFill>
                  <a:srgbClr val="00B050"/>
                </a:solidFill>
                <a:effectLst>
                  <a:outerShdw blurRad="38100" dist="38100" dir="2700000" algn="tl">
                    <a:srgbClr val="000000">
                      <a:alpha val="43137"/>
                    </a:srgbClr>
                  </a:outerShdw>
                </a:effectLst>
              </a:rPr>
              <a:t>(spomen na ukazanje Gospe u Lurdu;</a:t>
            </a:r>
          </a:p>
          <a:p>
            <a:pPr marL="0" indent="0" algn="ctr">
              <a:buNone/>
            </a:pPr>
            <a:r>
              <a:rPr lang="hr-BA" sz="6400" b="1" dirty="0" smtClean="0">
                <a:solidFill>
                  <a:srgbClr val="00B050"/>
                </a:solidFill>
                <a:effectLst>
                  <a:outerShdw blurRad="38100" dist="38100" dir="2700000" algn="tl">
                    <a:srgbClr val="000000">
                      <a:alpha val="43137"/>
                    </a:srgbClr>
                  </a:outerShdw>
                </a:effectLst>
              </a:rPr>
              <a:t>jedno od najvećih marijanskih svetišta na svijetu,</a:t>
            </a:r>
          </a:p>
          <a:p>
            <a:pPr marL="0" indent="0" algn="ctr">
              <a:buNone/>
            </a:pPr>
            <a:r>
              <a:rPr lang="hr-BA" sz="6400" b="1" dirty="0" smtClean="0">
                <a:solidFill>
                  <a:srgbClr val="00B050"/>
                </a:solidFill>
                <a:effectLst>
                  <a:outerShdw blurRad="38100" dist="38100" dir="2700000" algn="tl">
                    <a:srgbClr val="000000">
                      <a:alpha val="43137"/>
                    </a:srgbClr>
                  </a:outerShdw>
                </a:effectLst>
              </a:rPr>
              <a:t> mnogi ondje, u Francusku dolaze obnoviti</a:t>
            </a:r>
          </a:p>
          <a:p>
            <a:pPr marL="0" indent="0" algn="ctr">
              <a:buNone/>
            </a:pPr>
            <a:r>
              <a:rPr lang="hr-BA" sz="6400" b="1" dirty="0" smtClean="0">
                <a:solidFill>
                  <a:srgbClr val="00B050"/>
                </a:solidFill>
                <a:effectLst>
                  <a:outerShdw blurRad="38100" dist="38100" dir="2700000" algn="tl">
                    <a:srgbClr val="000000">
                      <a:alpha val="43137"/>
                    </a:srgbClr>
                  </a:outerShdw>
                </a:effectLst>
              </a:rPr>
              <a:t> vjeru; događaju se različite milosti, ozdravljenja i</a:t>
            </a:r>
          </a:p>
          <a:p>
            <a:pPr marL="0" indent="0" algn="ctr">
              <a:buNone/>
            </a:pPr>
            <a:r>
              <a:rPr lang="hr-BA" sz="6400" b="1" dirty="0" smtClean="0">
                <a:solidFill>
                  <a:srgbClr val="00B050"/>
                </a:solidFill>
                <a:effectLst>
                  <a:outerShdw blurRad="38100" dist="38100" dir="2700000" algn="tl">
                    <a:srgbClr val="000000">
                      <a:alpha val="43137"/>
                    </a:srgbClr>
                  </a:outerShdw>
                </a:effectLst>
              </a:rPr>
              <a:t> uslišanja)</a:t>
            </a:r>
            <a:endParaRPr lang="hr-BA" sz="6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437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14. veljače?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416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14. veljače?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 Valentin, svećenik i mučenik</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0206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19. ožujka?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7431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19. ožujka?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 Josip,</a:t>
            </a:r>
          </a:p>
          <a:p>
            <a:pPr marL="0" indent="0" algn="ctr">
              <a:buNone/>
            </a:pPr>
            <a:r>
              <a:rPr lang="hr-BA" sz="4000" b="1" dirty="0" smtClean="0">
                <a:solidFill>
                  <a:srgbClr val="00B050"/>
                </a:solidFill>
                <a:effectLst>
                  <a:outerShdw blurRad="38100" dist="38100" dir="2700000" algn="tl">
                    <a:srgbClr val="000000">
                      <a:alpha val="43137"/>
                    </a:srgbClr>
                  </a:outerShdw>
                </a:effectLst>
              </a:rPr>
              <a:t>zaštitnik svete Obitelji,</a:t>
            </a:r>
          </a:p>
          <a:p>
            <a:pPr marL="0" indent="0" algn="ctr">
              <a:buNone/>
            </a:pPr>
            <a:r>
              <a:rPr lang="hr-BA" sz="4000" b="1" dirty="0">
                <a:solidFill>
                  <a:srgbClr val="00B050"/>
                </a:solidFill>
                <a:effectLst>
                  <a:outerShdw blurRad="38100" dist="38100" dir="2700000" algn="tl">
                    <a:srgbClr val="000000">
                      <a:alpha val="43137"/>
                    </a:srgbClr>
                  </a:outerShdw>
                </a:effectLst>
              </a:rPr>
              <a:t>š</a:t>
            </a:r>
            <a:r>
              <a:rPr lang="hr-BA" sz="4000" b="1" dirty="0" smtClean="0">
                <a:solidFill>
                  <a:srgbClr val="00B050"/>
                </a:solidFill>
                <a:effectLst>
                  <a:outerShdw blurRad="38100" dist="38100" dir="2700000" algn="tl">
                    <a:srgbClr val="000000">
                      <a:alpha val="43137"/>
                    </a:srgbClr>
                  </a:outerShdw>
                </a:effectLst>
              </a:rPr>
              <a:t>tuje se i kao </a:t>
            </a:r>
            <a:r>
              <a:rPr lang="hr-BA" sz="4000" b="1" u="sng" dirty="0" smtClean="0">
                <a:solidFill>
                  <a:srgbClr val="00B050"/>
                </a:solidFill>
                <a:effectLst>
                  <a:outerShdw blurRad="38100" dist="38100" dir="2700000" algn="tl">
                    <a:srgbClr val="000000">
                      <a:alpha val="43137"/>
                    </a:srgbClr>
                  </a:outerShdw>
                </a:effectLst>
              </a:rPr>
              <a:t>zaštitnik Hrvatske</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358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25. ožujka?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8851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25. ožujka?</a:t>
            </a:r>
            <a:endParaRPr lang="hr-BA" sz="4000" b="1" dirty="0"/>
          </a:p>
        </p:txBody>
      </p:sp>
      <p:sp>
        <p:nvSpPr>
          <p:cNvPr id="3" name="Content Placeholder 2"/>
          <p:cNvSpPr>
            <a:spLocks noGrp="1"/>
          </p:cNvSpPr>
          <p:nvPr>
            <p:ph idx="1"/>
          </p:nvPr>
        </p:nvSpPr>
        <p:spPr>
          <a:xfrm>
            <a:off x="1295401" y="2952750"/>
            <a:ext cx="9966648" cy="2923118"/>
          </a:xfrm>
        </p:spPr>
        <p:txBody>
          <a:bodyPr>
            <a:normAutofit lnSpcReduction="10000"/>
          </a:bodyPr>
          <a:lstStyle/>
          <a:p>
            <a:pPr marL="0" indent="0" algn="ctr">
              <a:buNone/>
            </a:pPr>
            <a:r>
              <a:rPr lang="hr-BA" sz="4000" b="1" dirty="0" smtClean="0">
                <a:solidFill>
                  <a:srgbClr val="00B050"/>
                </a:solidFill>
                <a:effectLst>
                  <a:outerShdw blurRad="38100" dist="38100" dir="2700000" algn="tl">
                    <a:srgbClr val="000000">
                      <a:alpha val="43137"/>
                    </a:srgbClr>
                  </a:outerShdw>
                </a:effectLst>
              </a:rPr>
              <a:t>Blagovijest ili Navještenje Gospodnje </a:t>
            </a:r>
          </a:p>
          <a:p>
            <a:pPr marL="0" indent="0" algn="ctr">
              <a:buNone/>
            </a:pPr>
            <a:r>
              <a:rPr lang="hr-BA" sz="4000" b="1" dirty="0" smtClean="0">
                <a:solidFill>
                  <a:srgbClr val="00B050"/>
                </a:solidFill>
                <a:effectLst>
                  <a:outerShdw blurRad="38100" dist="38100" dir="2700000" algn="tl">
                    <a:srgbClr val="000000">
                      <a:alpha val="43137"/>
                    </a:srgbClr>
                  </a:outerShdw>
                </a:effectLst>
              </a:rPr>
              <a:t>(arkanđeo Gabrijel navijestio</a:t>
            </a:r>
          </a:p>
          <a:p>
            <a:pPr marL="0" indent="0" algn="ctr">
              <a:buNone/>
            </a:pPr>
            <a:r>
              <a:rPr lang="hr-BA" sz="4000" b="1" dirty="0" smtClean="0">
                <a:solidFill>
                  <a:srgbClr val="00B050"/>
                </a:solidFill>
                <a:effectLst>
                  <a:outerShdw blurRad="38100" dist="38100" dir="2700000" algn="tl">
                    <a:srgbClr val="000000">
                      <a:alpha val="43137"/>
                    </a:srgbClr>
                  </a:outerShdw>
                </a:effectLst>
              </a:rPr>
              <a:t>Djevici Mariji da će začeti po Duhu Svetome, </a:t>
            </a:r>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vetkovina koja dolazi 9 mjeseci prije Božića)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63223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23. travnja?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3691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23. travnja?</a:t>
            </a:r>
            <a:endParaRPr lang="hr-BA" sz="4000" b="1" dirty="0"/>
          </a:p>
        </p:txBody>
      </p:sp>
      <p:sp>
        <p:nvSpPr>
          <p:cNvPr id="3" name="Content Placeholder 2"/>
          <p:cNvSpPr>
            <a:spLocks noGrp="1"/>
          </p:cNvSpPr>
          <p:nvPr>
            <p:ph idx="1"/>
          </p:nvPr>
        </p:nvSpPr>
        <p:spPr>
          <a:xfrm>
            <a:off x="597159" y="2071397"/>
            <a:ext cx="10982131" cy="4236098"/>
          </a:xfrm>
        </p:spPr>
        <p:txBody>
          <a:bodyPr>
            <a:normAutofit lnSpcReduction="10000"/>
          </a:bodyPr>
          <a:lstStyle/>
          <a:p>
            <a:pPr marL="0" indent="0">
              <a:buNone/>
            </a:pPr>
            <a:endParaRPr lang="hr-BA" dirty="0"/>
          </a:p>
          <a:p>
            <a:pPr marL="0" indent="0" algn="ctr">
              <a:buNone/>
            </a:pPr>
            <a:r>
              <a:rPr lang="hr-BA" sz="3800" b="1" dirty="0">
                <a:solidFill>
                  <a:srgbClr val="00B050"/>
                </a:solidFill>
                <a:effectLst>
                  <a:outerShdw blurRad="38100" dist="38100" dir="2700000" algn="tl">
                    <a:srgbClr val="000000">
                      <a:alpha val="43137"/>
                    </a:srgbClr>
                  </a:outerShdw>
                </a:effectLst>
              </a:rPr>
              <a:t>s</a:t>
            </a:r>
            <a:r>
              <a:rPr lang="hr-BA" sz="3800" b="1" dirty="0" smtClean="0">
                <a:solidFill>
                  <a:srgbClr val="00B050"/>
                </a:solidFill>
                <a:effectLst>
                  <a:outerShdw blurRad="38100" dist="38100" dir="2700000" algn="tl">
                    <a:srgbClr val="000000">
                      <a:alpha val="43137"/>
                    </a:srgbClr>
                  </a:outerShdw>
                </a:effectLst>
              </a:rPr>
              <a:t>v. Juraj</a:t>
            </a:r>
          </a:p>
          <a:p>
            <a:pPr marL="0" indent="0" algn="ctr">
              <a:buNone/>
            </a:pPr>
            <a:r>
              <a:rPr lang="hr-BA" sz="3800" b="1" dirty="0" smtClean="0">
                <a:solidFill>
                  <a:srgbClr val="00B050"/>
                </a:solidFill>
                <a:effectLst>
                  <a:outerShdw blurRad="38100" dist="38100" dir="2700000" algn="tl">
                    <a:srgbClr val="000000">
                      <a:alpha val="43137"/>
                    </a:srgbClr>
                  </a:outerShdw>
                </a:effectLst>
              </a:rPr>
              <a:t>(imena Jura, Jurica, Đuro, Đurđica;</a:t>
            </a:r>
          </a:p>
          <a:p>
            <a:pPr marL="0" indent="0" algn="ctr">
              <a:buNone/>
            </a:pPr>
            <a:r>
              <a:rPr lang="hr-BA" sz="3800" b="1" dirty="0" smtClean="0">
                <a:solidFill>
                  <a:srgbClr val="00B050"/>
                </a:solidFill>
                <a:effectLst>
                  <a:outerShdw blurRad="38100" dist="38100" dir="2700000" algn="tl">
                    <a:srgbClr val="000000">
                      <a:alpha val="43137"/>
                    </a:srgbClr>
                  </a:outerShdw>
                </a:effectLst>
              </a:rPr>
              <a:t>sv. Juraj obično se prikazuje kako se bori protiv</a:t>
            </a:r>
          </a:p>
          <a:p>
            <a:pPr marL="0" indent="0" algn="ctr">
              <a:buNone/>
            </a:pPr>
            <a:r>
              <a:rPr lang="hr-BA" sz="3800" b="1" dirty="0" smtClean="0">
                <a:solidFill>
                  <a:srgbClr val="00B050"/>
                </a:solidFill>
                <a:effectLst>
                  <a:outerShdw blurRad="38100" dist="38100" dir="2700000" algn="tl">
                    <a:srgbClr val="000000">
                      <a:alpha val="43137"/>
                    </a:srgbClr>
                  </a:outerShdw>
                </a:effectLst>
              </a:rPr>
              <a:t> zmaja – simbola ondašnje poganske rimske vlasti</a:t>
            </a:r>
          </a:p>
          <a:p>
            <a:pPr marL="0" indent="0" algn="ctr">
              <a:buNone/>
            </a:pPr>
            <a:r>
              <a:rPr lang="hr-BA" sz="3800" b="1" dirty="0" smtClean="0">
                <a:solidFill>
                  <a:srgbClr val="00B050"/>
                </a:solidFill>
                <a:effectLst>
                  <a:outerShdw blurRad="38100" dist="38100" dir="2700000" algn="tl">
                    <a:srgbClr val="000000">
                      <a:alpha val="43137"/>
                    </a:srgbClr>
                  </a:outerShdw>
                </a:effectLst>
              </a:rPr>
              <a:t>koja je progonila, mučila i masovno ubijala kršćane)</a:t>
            </a:r>
            <a:endParaRPr lang="hr-BA" sz="3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8257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25. travnja?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432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Koja su tri temeljna dijela crkvene (liturgijske godine)?</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a:p>
          <a:p>
            <a:pPr marL="914400" indent="-914400" algn="ctr">
              <a:buAutoNum type="alphaLcParenR"/>
            </a:pPr>
            <a:r>
              <a:rPr lang="hr-BA" sz="4000" b="1" dirty="0">
                <a:solidFill>
                  <a:srgbClr val="00B050"/>
                </a:solidFill>
                <a:effectLst>
                  <a:outerShdw blurRad="38100" dist="38100" dir="2700000" algn="tl">
                    <a:srgbClr val="000000">
                      <a:alpha val="43137"/>
                    </a:srgbClr>
                  </a:outerShdw>
                </a:effectLst>
              </a:rPr>
              <a:t>b</a:t>
            </a:r>
            <a:r>
              <a:rPr lang="hr-BA" sz="4000" b="1" dirty="0" smtClean="0">
                <a:solidFill>
                  <a:srgbClr val="00B050"/>
                </a:solidFill>
                <a:effectLst>
                  <a:outerShdw blurRad="38100" dist="38100" dir="2700000" algn="tl">
                    <a:srgbClr val="000000">
                      <a:alpha val="43137"/>
                    </a:srgbClr>
                  </a:outerShdw>
                </a:effectLst>
              </a:rPr>
              <a:t>ožićno vrijeme</a:t>
            </a:r>
          </a:p>
          <a:p>
            <a:pPr marL="914400" indent="-914400" algn="ctr">
              <a:buAutoNum type="alphaLcParenR"/>
            </a:pPr>
            <a:r>
              <a:rPr lang="hr-BA" sz="4000" b="1" dirty="0">
                <a:solidFill>
                  <a:srgbClr val="00B050"/>
                </a:solidFill>
                <a:effectLst>
                  <a:outerShdw blurRad="38100" dist="38100" dir="2700000" algn="tl">
                    <a:srgbClr val="000000">
                      <a:alpha val="43137"/>
                    </a:srgbClr>
                  </a:outerShdw>
                </a:effectLst>
              </a:rPr>
              <a:t>u</a:t>
            </a:r>
            <a:r>
              <a:rPr lang="hr-BA" sz="4000" b="1" dirty="0" smtClean="0">
                <a:solidFill>
                  <a:srgbClr val="00B050"/>
                </a:solidFill>
                <a:effectLst>
                  <a:outerShdw blurRad="38100" dist="38100" dir="2700000" algn="tl">
                    <a:srgbClr val="000000">
                      <a:alpha val="43137"/>
                    </a:srgbClr>
                  </a:outerShdw>
                </a:effectLst>
              </a:rPr>
              <a:t>skrsno vrijeme</a:t>
            </a:r>
          </a:p>
          <a:p>
            <a:pPr marL="914400" indent="-914400" algn="ctr">
              <a:buAutoNum type="alphaLcParenR"/>
            </a:pPr>
            <a:r>
              <a:rPr lang="hr-BA" sz="4000" b="1" dirty="0">
                <a:solidFill>
                  <a:srgbClr val="00B050"/>
                </a:solidFill>
                <a:effectLst>
                  <a:outerShdw blurRad="38100" dist="38100" dir="2700000" algn="tl">
                    <a:srgbClr val="000000">
                      <a:alpha val="43137"/>
                    </a:srgbClr>
                  </a:outerShdw>
                </a:effectLst>
              </a:rPr>
              <a:t>v</a:t>
            </a:r>
            <a:r>
              <a:rPr lang="hr-BA" sz="4000" b="1" dirty="0" smtClean="0">
                <a:solidFill>
                  <a:srgbClr val="00B050"/>
                </a:solidFill>
                <a:effectLst>
                  <a:outerShdw blurRad="38100" dist="38100" dir="2700000" algn="tl">
                    <a:srgbClr val="000000">
                      <a:alpha val="43137"/>
                    </a:srgbClr>
                  </a:outerShdw>
                </a:effectLst>
              </a:rPr>
              <a:t>rijeme kroz godinu</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2571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25. travnja?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Marko, evanđelist</a:t>
            </a:r>
          </a:p>
        </p:txBody>
      </p:sp>
    </p:spTree>
    <p:extLst>
      <p:ext uri="{BB962C8B-B14F-4D97-AF65-F5344CB8AC3E}">
        <p14:creationId xmlns:p14="http://schemas.microsoft.com/office/powerpoint/2010/main" val="3259551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3.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013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3.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 Filip, apostol</a:t>
            </a:r>
          </a:p>
        </p:txBody>
      </p:sp>
    </p:spTree>
    <p:extLst>
      <p:ext uri="{BB962C8B-B14F-4D97-AF65-F5344CB8AC3E}">
        <p14:creationId xmlns:p14="http://schemas.microsoft.com/office/powerpoint/2010/main" val="10489298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7.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4116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7. svibnja?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Dujam (Duje)</a:t>
            </a:r>
          </a:p>
          <a:p>
            <a:pPr marL="0" indent="0" algn="ctr">
              <a:buNone/>
            </a:pPr>
            <a:r>
              <a:rPr lang="hr-BA" sz="4000" b="1" dirty="0" smtClean="0">
                <a:solidFill>
                  <a:srgbClr val="00B050"/>
                </a:solidFill>
                <a:effectLst>
                  <a:outerShdw blurRad="38100" dist="38100" dir="2700000" algn="tl">
                    <a:srgbClr val="000000">
                      <a:alpha val="43137"/>
                    </a:srgbClr>
                  </a:outerShdw>
                </a:effectLst>
              </a:rPr>
              <a:t>(solinski biskup i mučenik iz prvih stoljeća</a:t>
            </a:r>
          </a:p>
          <a:p>
            <a:pPr marL="0" indent="0" algn="ctr">
              <a:buNone/>
            </a:pPr>
            <a:r>
              <a:rPr lang="hr-BA" sz="4000" b="1" dirty="0" smtClean="0">
                <a:solidFill>
                  <a:srgbClr val="00B050"/>
                </a:solidFill>
                <a:effectLst>
                  <a:outerShdw blurRad="38100" dist="38100" dir="2700000" algn="tl">
                    <a:srgbClr val="000000">
                      <a:alpha val="43137"/>
                    </a:srgbClr>
                  </a:outerShdw>
                </a:effectLst>
              </a:rPr>
              <a:t> kršćanstva, zaštitnik grada Splita)</a:t>
            </a:r>
          </a:p>
        </p:txBody>
      </p:sp>
    </p:spTree>
    <p:extLst>
      <p:ext uri="{BB962C8B-B14F-4D97-AF65-F5344CB8AC3E}">
        <p14:creationId xmlns:p14="http://schemas.microsoft.com/office/powerpoint/2010/main" val="103377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Koje spomendane Crkva slavi 10.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7833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Koje spomendane Crkva slavi 10. svibnja?</a:t>
            </a:r>
            <a:endParaRPr lang="hr-BA" sz="4000" b="1" dirty="0"/>
          </a:p>
        </p:txBody>
      </p:sp>
      <p:sp>
        <p:nvSpPr>
          <p:cNvPr id="3" name="Content Placeholder 2"/>
          <p:cNvSpPr>
            <a:spLocks noGrp="1"/>
          </p:cNvSpPr>
          <p:nvPr>
            <p:ph idx="1"/>
          </p:nvPr>
        </p:nvSpPr>
        <p:spPr>
          <a:xfrm>
            <a:off x="849086" y="2034073"/>
            <a:ext cx="10599575" cy="4245429"/>
          </a:xfrm>
        </p:spPr>
        <p:txBody>
          <a:bodyPr>
            <a:normAutofit fontScale="77500" lnSpcReduction="20000"/>
          </a:bodyPr>
          <a:lstStyle/>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Gospa Trsatska </a:t>
            </a:r>
          </a:p>
          <a:p>
            <a:pPr marL="0" indent="0" algn="ctr">
              <a:buNone/>
            </a:pPr>
            <a:r>
              <a:rPr lang="hr-BA" sz="4800" b="1" dirty="0" smtClean="0">
                <a:solidFill>
                  <a:srgbClr val="00B050"/>
                </a:solidFill>
                <a:effectLst>
                  <a:outerShdw blurRad="38100" dist="38100" dir="2700000" algn="tl">
                    <a:srgbClr val="000000">
                      <a:alpha val="43137"/>
                    </a:srgbClr>
                  </a:outerShdw>
                </a:effectLst>
              </a:rPr>
              <a:t>(jedno od najstarijih marijanskih svetišta u Hrvatskoj; najstarije mjesto u današnjoj Rijeci);</a:t>
            </a:r>
          </a:p>
          <a:p>
            <a:pPr marL="0" indent="0" algn="ctr">
              <a:buNone/>
            </a:pPr>
            <a:r>
              <a:rPr lang="hr-BA" sz="4800" b="1" dirty="0" smtClean="0">
                <a:solidFill>
                  <a:srgbClr val="00B050"/>
                </a:solidFill>
                <a:effectLst>
                  <a:outerShdw blurRad="38100" dist="38100" dir="2700000" algn="tl">
                    <a:srgbClr val="000000">
                      <a:alpha val="43137"/>
                    </a:srgbClr>
                  </a:outerShdw>
                </a:effectLst>
              </a:rPr>
              <a:t>blaženi Ivan Merz</a:t>
            </a:r>
          </a:p>
          <a:p>
            <a:pPr marL="0" indent="0" algn="ctr">
              <a:buNone/>
            </a:pPr>
            <a:r>
              <a:rPr lang="hr-BA" sz="4800" b="1" dirty="0" smtClean="0">
                <a:solidFill>
                  <a:srgbClr val="00B050"/>
                </a:solidFill>
                <a:effectLst>
                  <a:outerShdw blurRad="38100" dist="38100" dir="2700000" algn="tl">
                    <a:srgbClr val="000000">
                      <a:alpha val="43137"/>
                    </a:srgbClr>
                  </a:outerShdw>
                </a:effectLst>
              </a:rPr>
              <a:t>(prvi hrvatski vjernik laik ustoličen na čast oltara; srednjoškolski profesor; svoj život posvetio hrvatskoj mladeži; živio samo 32 godine)</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87201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12.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92624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12. svibnja?</a:t>
            </a:r>
            <a:endParaRPr lang="hr-BA" sz="4000" b="1" dirty="0"/>
          </a:p>
        </p:txBody>
      </p:sp>
      <p:sp>
        <p:nvSpPr>
          <p:cNvPr id="3" name="Content Placeholder 2"/>
          <p:cNvSpPr>
            <a:spLocks noGrp="1"/>
          </p:cNvSpPr>
          <p:nvPr>
            <p:ph idx="1"/>
          </p:nvPr>
        </p:nvSpPr>
        <p:spPr>
          <a:xfrm>
            <a:off x="1295400" y="2118048"/>
            <a:ext cx="9975979" cy="4133461"/>
          </a:xfrm>
        </p:spPr>
        <p:txBody>
          <a:bodyPr>
            <a:normAutofit fontScale="92500" lnSpcReduction="10000"/>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Leopold Bogdan Mandić,</a:t>
            </a:r>
          </a:p>
          <a:p>
            <a:pPr marL="0" indent="0" algn="ctr">
              <a:buNone/>
            </a:pPr>
            <a:r>
              <a:rPr lang="hr-BA" sz="4000" b="1" dirty="0" smtClean="0">
                <a:solidFill>
                  <a:srgbClr val="00B050"/>
                </a:solidFill>
                <a:effectLst>
                  <a:outerShdw blurRad="38100" dist="38100" dir="2700000" algn="tl">
                    <a:srgbClr val="000000">
                      <a:alpha val="43137"/>
                    </a:srgbClr>
                  </a:outerShdw>
                </a:effectLst>
              </a:rPr>
              <a:t>hrvatski svetac</a:t>
            </a:r>
          </a:p>
          <a:p>
            <a:pPr marL="0" indent="0" algn="ctr">
              <a:buNone/>
            </a:pPr>
            <a:r>
              <a:rPr lang="hr-BA" sz="4000" b="1" dirty="0" smtClean="0">
                <a:solidFill>
                  <a:srgbClr val="00B050"/>
                </a:solidFill>
                <a:effectLst>
                  <a:outerShdw blurRad="38100" dist="38100" dir="2700000" algn="tl">
                    <a:srgbClr val="000000">
                      <a:alpha val="43137"/>
                    </a:srgbClr>
                  </a:outerShdw>
                </a:effectLst>
              </a:rPr>
              <a:t>(glasoviti ispovjednik čiji se grob </a:t>
            </a:r>
          </a:p>
          <a:p>
            <a:pPr marL="0" indent="0" algn="ctr">
              <a:buNone/>
            </a:pPr>
            <a:r>
              <a:rPr lang="hr-BA" sz="4000" b="1" dirty="0" smtClean="0">
                <a:solidFill>
                  <a:srgbClr val="00B050"/>
                </a:solidFill>
                <a:effectLst>
                  <a:outerShdw blurRad="38100" dist="38100" dir="2700000" algn="tl">
                    <a:srgbClr val="000000">
                      <a:alpha val="43137"/>
                    </a:srgbClr>
                  </a:outerShdw>
                </a:effectLst>
              </a:rPr>
              <a:t>nalazi u Padovi; ispovijedao i po 15 sati dnevno;</a:t>
            </a:r>
          </a:p>
          <a:p>
            <a:pPr marL="0" indent="0" algn="ctr">
              <a:buNone/>
            </a:pPr>
            <a:r>
              <a:rPr lang="hr-BA" sz="4000" b="1" dirty="0" smtClean="0">
                <a:solidFill>
                  <a:srgbClr val="00B050"/>
                </a:solidFill>
                <a:effectLst>
                  <a:outerShdw blurRad="38100" dist="38100" dir="2700000" algn="tl">
                    <a:srgbClr val="000000">
                      <a:alpha val="43137"/>
                    </a:srgbClr>
                  </a:outerShdw>
                </a:effectLst>
              </a:rPr>
              <a:t>mnogi su se mijenjali nakon njegovih ispovijedi)</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25690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13.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903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je najstariji i temeljni blagdan Crkve?</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2979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13. svibnja?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Gospa Fatimska</a:t>
            </a:r>
          </a:p>
          <a:p>
            <a:pPr marL="0" indent="0" algn="ctr">
              <a:buNone/>
            </a:pPr>
            <a:r>
              <a:rPr lang="hr-BA" sz="4000" b="1" dirty="0" smtClean="0">
                <a:solidFill>
                  <a:srgbClr val="00B050"/>
                </a:solidFill>
                <a:effectLst>
                  <a:outerShdw blurRad="38100" dist="38100" dir="2700000" algn="tl">
                    <a:srgbClr val="000000">
                      <a:alpha val="43137"/>
                    </a:srgbClr>
                  </a:outerShdw>
                </a:effectLst>
              </a:rPr>
              <a:t>(Gospa se god. 1917. ukazala u Fatimi, </a:t>
            </a:r>
          </a:p>
          <a:p>
            <a:pPr marL="0" indent="0" algn="ctr">
              <a:buNone/>
            </a:pPr>
            <a:r>
              <a:rPr lang="hr-BA" sz="4000" b="1" dirty="0" smtClean="0">
                <a:solidFill>
                  <a:srgbClr val="00B050"/>
                </a:solidFill>
                <a:effectLst>
                  <a:outerShdw blurRad="38100" dist="38100" dir="2700000" algn="tl">
                    <a:srgbClr val="000000">
                      <a:alpha val="43137"/>
                    </a:srgbClr>
                  </a:outerShdw>
                </a:effectLst>
              </a:rPr>
              <a:t>u Portugalu uz razna uslišanja i milosti)</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83429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14.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8833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14.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 Matija, apostol</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843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24.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25751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24.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Marija Pomoćnica Kršćana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22602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31. svibnja?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483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31. svibnja?</a:t>
            </a:r>
            <a:endParaRPr lang="hr-BA" sz="4000" b="1" dirty="0"/>
          </a:p>
        </p:txBody>
      </p:sp>
      <p:sp>
        <p:nvSpPr>
          <p:cNvPr id="3" name="Content Placeholder 2"/>
          <p:cNvSpPr>
            <a:spLocks noGrp="1"/>
          </p:cNvSpPr>
          <p:nvPr>
            <p:ph idx="1"/>
          </p:nvPr>
        </p:nvSpPr>
        <p:spPr/>
        <p:txBody>
          <a:bodyPr>
            <a:normAutofit fontScale="85000" lnSpcReduction="20000"/>
          </a:bodyPr>
          <a:lstStyle/>
          <a:p>
            <a:pPr marL="0" indent="0">
              <a:buNone/>
            </a:pPr>
            <a:endParaRPr lang="hr-BA" dirty="0" smtClean="0"/>
          </a:p>
          <a:p>
            <a:pPr marL="0" indent="0" algn="ctr">
              <a:buNone/>
            </a:pPr>
            <a:r>
              <a:rPr lang="hr-BA" sz="4700" b="1" dirty="0" smtClean="0">
                <a:solidFill>
                  <a:srgbClr val="00B050"/>
                </a:solidFill>
                <a:effectLst>
                  <a:outerShdw blurRad="38100" dist="38100" dir="2700000" algn="tl">
                    <a:srgbClr val="000000">
                      <a:alpha val="43137"/>
                    </a:srgbClr>
                  </a:outerShdw>
                </a:effectLst>
              </a:rPr>
              <a:t>Pohod BDM, </a:t>
            </a:r>
          </a:p>
          <a:p>
            <a:pPr marL="0" indent="0" algn="ctr">
              <a:buNone/>
            </a:pPr>
            <a:r>
              <a:rPr lang="hr-BA" sz="4700" b="1" dirty="0" smtClean="0">
                <a:solidFill>
                  <a:srgbClr val="00B050"/>
                </a:solidFill>
                <a:effectLst>
                  <a:outerShdw blurRad="38100" dist="38100" dir="2700000" algn="tl">
                    <a:srgbClr val="000000">
                      <a:alpha val="43137"/>
                    </a:srgbClr>
                  </a:outerShdw>
                </a:effectLst>
              </a:rPr>
              <a:t>u Zagrebu blagdan Majke Božje od</a:t>
            </a:r>
          </a:p>
          <a:p>
            <a:pPr marL="0" indent="0" algn="ctr">
              <a:buNone/>
            </a:pPr>
            <a:r>
              <a:rPr lang="hr-BA" sz="4700" b="1" dirty="0" smtClean="0">
                <a:solidFill>
                  <a:srgbClr val="00B050"/>
                </a:solidFill>
                <a:effectLst>
                  <a:outerShdw blurRad="38100" dist="38100" dir="2700000" algn="tl">
                    <a:srgbClr val="000000">
                      <a:alpha val="43137"/>
                    </a:srgbClr>
                  </a:outerShdw>
                </a:effectLst>
              </a:rPr>
              <a:t> Kamenitih vrata, </a:t>
            </a:r>
          </a:p>
          <a:p>
            <a:pPr marL="0" indent="0" algn="ctr">
              <a:buNone/>
            </a:pPr>
            <a:r>
              <a:rPr lang="hr-BA" sz="4700" b="1" dirty="0" smtClean="0">
                <a:solidFill>
                  <a:srgbClr val="00B050"/>
                </a:solidFill>
                <a:effectLst>
                  <a:outerShdw blurRad="38100" dist="38100" dir="2700000" algn="tl">
                    <a:srgbClr val="000000">
                      <a:alpha val="43137"/>
                    </a:srgbClr>
                  </a:outerShdw>
                </a:effectLst>
              </a:rPr>
              <a:t>Zaštitnice grada Zagreba</a:t>
            </a:r>
            <a:endParaRPr lang="hr-BA" sz="47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9267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13. lipnja?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5933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13. lipnja?</a:t>
            </a:r>
            <a:endParaRPr lang="hr-BA" sz="4000" b="1" dirty="0"/>
          </a:p>
        </p:txBody>
      </p:sp>
      <p:sp>
        <p:nvSpPr>
          <p:cNvPr id="3" name="Content Placeholder 2"/>
          <p:cNvSpPr>
            <a:spLocks noGrp="1"/>
          </p:cNvSpPr>
          <p:nvPr>
            <p:ph idx="1"/>
          </p:nvPr>
        </p:nvSpPr>
        <p:spPr>
          <a:xfrm>
            <a:off x="1045029" y="2556932"/>
            <a:ext cx="10403632" cy="3318936"/>
          </a:xfrm>
        </p:spPr>
        <p:txBody>
          <a:bodyPr>
            <a:normAutofit fontScale="85000" lnSpcReduction="20000"/>
          </a:bodyPr>
          <a:lstStyle/>
          <a:p>
            <a:pPr marL="0" indent="0">
              <a:buNone/>
            </a:pPr>
            <a:endParaRPr lang="hr-BA" dirty="0"/>
          </a:p>
          <a:p>
            <a:pPr marL="0" indent="0" algn="ctr">
              <a:buNone/>
            </a:pPr>
            <a:r>
              <a:rPr lang="hr-BA" sz="4700" b="1" dirty="0" smtClean="0">
                <a:solidFill>
                  <a:srgbClr val="00B050"/>
                </a:solidFill>
                <a:effectLst>
                  <a:outerShdw blurRad="38100" dist="38100" dir="2700000" algn="tl">
                    <a:srgbClr val="000000">
                      <a:alpha val="43137"/>
                    </a:srgbClr>
                  </a:outerShdw>
                </a:effectLst>
              </a:rPr>
              <a:t>sv. Antun Padovanski</a:t>
            </a:r>
          </a:p>
          <a:p>
            <a:pPr marL="0" indent="0" algn="ctr">
              <a:buNone/>
            </a:pPr>
            <a:r>
              <a:rPr lang="hr-BA" sz="4700" b="1" dirty="0" smtClean="0">
                <a:solidFill>
                  <a:srgbClr val="00B050"/>
                </a:solidFill>
                <a:effectLst>
                  <a:outerShdw blurRad="38100" dist="38100" dir="2700000" algn="tl">
                    <a:srgbClr val="000000">
                      <a:alpha val="43137"/>
                    </a:srgbClr>
                  </a:outerShdw>
                </a:effectLst>
              </a:rPr>
              <a:t>(Jedan od najpoznatijih svetaca na svijetu.</a:t>
            </a:r>
          </a:p>
          <a:p>
            <a:pPr marL="0" indent="0" algn="ctr">
              <a:buNone/>
            </a:pPr>
            <a:r>
              <a:rPr lang="hr-BA" sz="4700" b="1" dirty="0" smtClean="0">
                <a:solidFill>
                  <a:srgbClr val="00B050"/>
                </a:solidFill>
                <a:effectLst>
                  <a:outerShdw blurRad="38100" dist="38100" dir="2700000" algn="tl">
                    <a:srgbClr val="000000">
                      <a:alpha val="43137"/>
                    </a:srgbClr>
                  </a:outerShdw>
                </a:effectLst>
              </a:rPr>
              <a:t>Mnogi nose njegovo ime – Ante, Anto,</a:t>
            </a:r>
          </a:p>
          <a:p>
            <a:pPr marL="0" indent="0" algn="ctr">
              <a:buNone/>
            </a:pPr>
            <a:r>
              <a:rPr lang="hr-BA" sz="4700" b="1" dirty="0" smtClean="0">
                <a:solidFill>
                  <a:srgbClr val="00B050"/>
                </a:solidFill>
                <a:effectLst>
                  <a:outerShdw blurRad="38100" dist="38100" dir="2700000" algn="tl">
                    <a:srgbClr val="000000">
                      <a:alpha val="43137"/>
                    </a:srgbClr>
                  </a:outerShdw>
                </a:effectLst>
              </a:rPr>
              <a:t> Antun, Anton, Toni, Tonči, Antonija, Tonka...)</a:t>
            </a:r>
            <a:endParaRPr lang="hr-BA" sz="47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241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24. lipnja?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10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je najstariji i temeljni blagdan Crkve?</a:t>
            </a:r>
            <a:endParaRPr lang="hr-BA" sz="4000" b="1" dirty="0"/>
          </a:p>
        </p:txBody>
      </p:sp>
      <p:sp>
        <p:nvSpPr>
          <p:cNvPr id="3" name="Content Placeholder 2"/>
          <p:cNvSpPr>
            <a:spLocks noGrp="1"/>
          </p:cNvSpPr>
          <p:nvPr>
            <p:ph idx="1"/>
          </p:nvPr>
        </p:nvSpPr>
        <p:spPr>
          <a:xfrm>
            <a:off x="1295401" y="2285999"/>
            <a:ext cx="10087946" cy="4180115"/>
          </a:xfrm>
        </p:spPr>
        <p:txBody>
          <a:bodyPr>
            <a:normAutofit fontScale="92500"/>
          </a:bodyPr>
          <a:lstStyle/>
          <a:p>
            <a:pPr marL="0" indent="0" algn="ctr">
              <a:buNone/>
            </a:pPr>
            <a:r>
              <a:rPr lang="hr-BA" sz="3600" b="1" dirty="0">
                <a:solidFill>
                  <a:srgbClr val="00B050"/>
                </a:solidFill>
                <a:effectLst>
                  <a:outerShdw blurRad="38100" dist="38100" dir="2700000" algn="tl">
                    <a:srgbClr val="000000">
                      <a:alpha val="43137"/>
                    </a:srgbClr>
                  </a:outerShdw>
                </a:effectLst>
              </a:rPr>
              <a:t>n</a:t>
            </a:r>
            <a:r>
              <a:rPr lang="hr-BA" sz="3600" b="1" dirty="0" smtClean="0">
                <a:solidFill>
                  <a:srgbClr val="00B050"/>
                </a:solidFill>
                <a:effectLst>
                  <a:outerShdw blurRad="38100" dist="38100" dir="2700000" algn="tl">
                    <a:srgbClr val="000000">
                      <a:alpha val="43137"/>
                    </a:srgbClr>
                  </a:outerShdw>
                </a:effectLst>
              </a:rPr>
              <a:t>edjelja – Dan Gospodnji</a:t>
            </a:r>
          </a:p>
          <a:p>
            <a:pPr marL="0" indent="0" algn="ctr">
              <a:buNone/>
            </a:pPr>
            <a:r>
              <a:rPr lang="hr-BA" sz="3600" b="1" dirty="0" smtClean="0">
                <a:solidFill>
                  <a:srgbClr val="00B050"/>
                </a:solidFill>
                <a:effectLst>
                  <a:outerShdw blurRad="38100" dist="38100" dir="2700000" algn="tl">
                    <a:srgbClr val="000000">
                      <a:alpha val="43137"/>
                    </a:srgbClr>
                  </a:outerShdw>
                </a:effectLst>
              </a:rPr>
              <a:t>(spomen Isusova uskrsnuća;</a:t>
            </a:r>
          </a:p>
          <a:p>
            <a:pPr marL="0" indent="0" algn="ctr">
              <a:buNone/>
            </a:pPr>
            <a:r>
              <a:rPr lang="hr-BA" sz="3600" b="1" dirty="0">
                <a:solidFill>
                  <a:srgbClr val="00B050"/>
                </a:solidFill>
                <a:effectLst>
                  <a:outerShdw blurRad="38100" dist="38100" dir="2700000" algn="tl">
                    <a:srgbClr val="000000">
                      <a:alpha val="43137"/>
                    </a:srgbClr>
                  </a:outerShdw>
                </a:effectLst>
              </a:rPr>
              <a:t>v</a:t>
            </a:r>
            <a:r>
              <a:rPr lang="hr-BA" sz="3600" b="1" dirty="0" smtClean="0">
                <a:solidFill>
                  <a:srgbClr val="00B050"/>
                </a:solidFill>
                <a:effectLst>
                  <a:outerShdw blurRad="38100" dist="38100" dir="2700000" algn="tl">
                    <a:srgbClr val="000000">
                      <a:alpha val="43137"/>
                    </a:srgbClr>
                  </a:outerShdw>
                </a:effectLst>
              </a:rPr>
              <a:t>jernici su pozvani </a:t>
            </a:r>
            <a:r>
              <a:rPr lang="hr-BA" sz="3600" b="1" u="sng" dirty="0" smtClean="0">
                <a:solidFill>
                  <a:srgbClr val="00B050"/>
                </a:solidFill>
                <a:effectLst>
                  <a:outerShdw blurRad="38100" dist="38100" dir="2700000" algn="tl">
                    <a:srgbClr val="000000">
                      <a:alpha val="43137"/>
                    </a:srgbClr>
                  </a:outerShdw>
                </a:effectLst>
              </a:rPr>
              <a:t>svake</a:t>
            </a:r>
            <a:r>
              <a:rPr lang="hr-BA" sz="3600" b="1" dirty="0" smtClean="0">
                <a:solidFill>
                  <a:srgbClr val="00B050"/>
                </a:solidFill>
                <a:effectLst>
                  <a:outerShdw blurRad="38100" dist="38100" dir="2700000" algn="tl">
                    <a:srgbClr val="000000">
                      <a:alpha val="43137"/>
                    </a:srgbClr>
                  </a:outerShdw>
                </a:effectLst>
              </a:rPr>
              <a:t> nedjelje slaviti misu –</a:t>
            </a:r>
          </a:p>
          <a:p>
            <a:pPr marL="0" indent="0" algn="ctr">
              <a:buNone/>
            </a:pPr>
            <a:r>
              <a:rPr lang="hr-BA" sz="3600" b="1" dirty="0" smtClean="0">
                <a:solidFill>
                  <a:srgbClr val="00B050"/>
                </a:solidFill>
                <a:effectLst>
                  <a:outerShdw blurRad="38100" dist="38100" dir="2700000" algn="tl">
                    <a:srgbClr val="000000">
                      <a:alpha val="43137"/>
                    </a:srgbClr>
                  </a:outerShdw>
                </a:effectLst>
              </a:rPr>
              <a:t> zahvaljivati Bogu na svim darovima,</a:t>
            </a:r>
          </a:p>
          <a:p>
            <a:pPr marL="0" indent="0" algn="ctr">
              <a:buNone/>
            </a:pPr>
            <a:r>
              <a:rPr lang="hr-BA" sz="3600" b="1" dirty="0" smtClean="0">
                <a:solidFill>
                  <a:srgbClr val="00B050"/>
                </a:solidFill>
                <a:effectLst>
                  <a:outerShdw blurRad="38100" dist="38100" dir="2700000" algn="tl">
                    <a:srgbClr val="000000">
                      <a:alpha val="43137"/>
                    </a:srgbClr>
                  </a:outerShdw>
                </a:effectLst>
              </a:rPr>
              <a:t>zajedno s drugim vjernicima – braćom i sestrom u vjeri,</a:t>
            </a:r>
          </a:p>
          <a:p>
            <a:pPr marL="0" indent="0" algn="ctr">
              <a:buNone/>
            </a:pPr>
            <a:r>
              <a:rPr lang="hr-BA" sz="3600" b="1" dirty="0" smtClean="0">
                <a:solidFill>
                  <a:srgbClr val="00B050"/>
                </a:solidFill>
                <a:effectLst>
                  <a:outerShdw blurRad="38100" dist="38100" dir="2700000" algn="tl">
                    <a:srgbClr val="000000">
                      <a:alpha val="43137"/>
                    </a:srgbClr>
                  </a:outerShdw>
                </a:effectLst>
              </a:rPr>
              <a:t> okupljeni oko uskrslog i živog Krista)</a:t>
            </a:r>
            <a:endParaRPr lang="hr-BA" sz="36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9890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24. lipnja?</a:t>
            </a:r>
            <a:endParaRPr lang="hr-BA" sz="4000" b="1" dirty="0"/>
          </a:p>
        </p:txBody>
      </p:sp>
      <p:sp>
        <p:nvSpPr>
          <p:cNvPr id="3" name="Content Placeholder 2"/>
          <p:cNvSpPr>
            <a:spLocks noGrp="1"/>
          </p:cNvSpPr>
          <p:nvPr>
            <p:ph idx="1"/>
          </p:nvPr>
        </p:nvSpPr>
        <p:spPr>
          <a:xfrm>
            <a:off x="1295401" y="2715208"/>
            <a:ext cx="9601196" cy="2920482"/>
          </a:xfrm>
        </p:spPr>
        <p:txBody>
          <a:bodyPr>
            <a:normAutofit lnSpcReduction="10000"/>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r</a:t>
            </a:r>
            <a:r>
              <a:rPr lang="hr-BA" sz="4000" b="1" dirty="0" smtClean="0">
                <a:solidFill>
                  <a:srgbClr val="00B050"/>
                </a:solidFill>
                <a:effectLst>
                  <a:outerShdw blurRad="38100" dist="38100" dir="2700000" algn="tl">
                    <a:srgbClr val="000000">
                      <a:alpha val="43137"/>
                    </a:srgbClr>
                  </a:outerShdw>
                </a:effectLst>
              </a:rPr>
              <a:t>ođenje sv. Ivana Krstitelja</a:t>
            </a:r>
          </a:p>
          <a:p>
            <a:pPr marL="0" indent="0" algn="ctr">
              <a:buNone/>
            </a:pPr>
            <a:r>
              <a:rPr lang="hr-BA" sz="4000" b="1" dirty="0" smtClean="0">
                <a:solidFill>
                  <a:srgbClr val="00B050"/>
                </a:solidFill>
                <a:effectLst>
                  <a:outerShdw blurRad="38100" dist="38100" dir="2700000" algn="tl">
                    <a:srgbClr val="000000">
                      <a:alpha val="43137"/>
                    </a:srgbClr>
                  </a:outerShdw>
                </a:effectLst>
              </a:rPr>
              <a:t>(Isusov preteča;</a:t>
            </a:r>
          </a:p>
          <a:p>
            <a:pPr marL="0" indent="0" algn="ctr">
              <a:buNone/>
            </a:pPr>
            <a:r>
              <a:rPr lang="hr-BA" sz="4000" b="1" dirty="0">
                <a:solidFill>
                  <a:srgbClr val="00B050"/>
                </a:solidFill>
                <a:effectLst>
                  <a:outerShdw blurRad="38100" dist="38100" dir="2700000" algn="tl">
                    <a:srgbClr val="000000">
                      <a:alpha val="43137"/>
                    </a:srgbClr>
                  </a:outerShdw>
                </a:effectLst>
              </a:rPr>
              <a:t>i</a:t>
            </a:r>
            <a:r>
              <a:rPr lang="hr-BA" sz="4000" b="1" dirty="0" smtClean="0">
                <a:solidFill>
                  <a:srgbClr val="00B050"/>
                </a:solidFill>
                <a:effectLst>
                  <a:outerShdw blurRad="38100" dist="38100" dir="2700000" algn="tl">
                    <a:srgbClr val="000000">
                      <a:alpha val="43137"/>
                    </a:srgbClr>
                  </a:outerShdw>
                </a:effectLst>
              </a:rPr>
              <a:t>mena Ivan, Ivica, Iva, Ivo, Ivana...)</a:t>
            </a:r>
          </a:p>
          <a:p>
            <a:pPr marL="0" indent="0" algn="ctr">
              <a:buNone/>
            </a:pPr>
            <a:endParaRPr lang="hr-BA" sz="4800" b="1" dirty="0" smtClean="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12086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29. lipnja?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98694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29. lipnja?</a:t>
            </a:r>
            <a:endParaRPr lang="hr-BA" sz="4000" b="1" dirty="0"/>
          </a:p>
        </p:txBody>
      </p:sp>
      <p:sp>
        <p:nvSpPr>
          <p:cNvPr id="3" name="Content Placeholder 2"/>
          <p:cNvSpPr>
            <a:spLocks noGrp="1"/>
          </p:cNvSpPr>
          <p:nvPr>
            <p:ph idx="1"/>
          </p:nvPr>
        </p:nvSpPr>
        <p:spPr>
          <a:xfrm>
            <a:off x="1295401" y="2528596"/>
            <a:ext cx="9601196" cy="3347271"/>
          </a:xfrm>
        </p:spPr>
        <p:txBody>
          <a:bodyPr>
            <a:normAutofit/>
          </a:bodyPr>
          <a:lstStyle/>
          <a:p>
            <a:pPr marL="0" indent="0" algn="ctr">
              <a:buNone/>
            </a:pPr>
            <a:endParaRPr lang="hr-BA" sz="4000" b="1" dirty="0" smtClean="0">
              <a:solidFill>
                <a:srgbClr val="00B050"/>
              </a:solidFill>
              <a:effectLst>
                <a:outerShdw blurRad="38100" dist="38100" dir="2700000" algn="tl">
                  <a:srgbClr val="000000">
                    <a:alpha val="43137"/>
                  </a:srgbClr>
                </a:outerShdw>
              </a:effectLst>
            </a:endParaRPr>
          </a:p>
          <a:p>
            <a:pPr marL="0" indent="0" algn="ctr">
              <a:buNone/>
            </a:pPr>
            <a:r>
              <a:rPr lang="hr-BA" sz="4000" b="1" dirty="0" smtClean="0">
                <a:solidFill>
                  <a:srgbClr val="00B050"/>
                </a:solidFill>
                <a:effectLst>
                  <a:outerShdw blurRad="38100" dist="38100" dir="2700000" algn="tl">
                    <a:srgbClr val="000000">
                      <a:alpha val="43137"/>
                    </a:srgbClr>
                  </a:outerShdw>
                </a:effectLst>
              </a:rPr>
              <a:t>sv. Petar i Pavao, apostoli</a:t>
            </a:r>
          </a:p>
          <a:p>
            <a:pPr marL="0" indent="0" algn="ctr">
              <a:buNone/>
            </a:pPr>
            <a:r>
              <a:rPr lang="hr-BA" sz="4000" b="1" dirty="0" smtClean="0">
                <a:solidFill>
                  <a:srgbClr val="00B050"/>
                </a:solidFill>
                <a:effectLst>
                  <a:outerShdw blurRad="38100" dist="38100" dir="2700000" algn="tl">
                    <a:srgbClr val="000000">
                      <a:alpha val="43137"/>
                    </a:srgbClr>
                  </a:outerShdw>
                </a:effectLst>
              </a:rPr>
              <a:t>(apostolski prvaci; završili život</a:t>
            </a:r>
          </a:p>
          <a:p>
            <a:pPr marL="0" indent="0" algn="ctr">
              <a:buNone/>
            </a:pPr>
            <a:r>
              <a:rPr lang="hr-BA" sz="4000" b="1" dirty="0">
                <a:solidFill>
                  <a:srgbClr val="00B050"/>
                </a:solidFill>
                <a:effectLst>
                  <a:outerShdw blurRad="38100" dist="38100" dir="2700000" algn="tl">
                    <a:srgbClr val="000000">
                      <a:alpha val="43137"/>
                    </a:srgbClr>
                  </a:outerShdw>
                </a:effectLst>
              </a:rPr>
              <a:t>m</a:t>
            </a:r>
            <a:r>
              <a:rPr lang="hr-BA" sz="4000" b="1" dirty="0" smtClean="0">
                <a:solidFill>
                  <a:srgbClr val="00B050"/>
                </a:solidFill>
                <a:effectLst>
                  <a:outerShdw blurRad="38100" dist="38100" dir="2700000" algn="tl">
                    <a:srgbClr val="000000">
                      <a:alpha val="43137"/>
                    </a:srgbClr>
                  </a:outerShdw>
                </a:effectLst>
              </a:rPr>
              <a:t>učeničkom smrću)</a:t>
            </a:r>
          </a:p>
        </p:txBody>
      </p:sp>
    </p:spTree>
    <p:extLst>
      <p:ext uri="{BB962C8B-B14F-4D97-AF65-F5344CB8AC3E}">
        <p14:creationId xmlns:p14="http://schemas.microsoft.com/office/powerpoint/2010/main" val="38144647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3. srpnja?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5242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3. srpnja?</a:t>
            </a:r>
            <a:endParaRPr lang="hr-BA" sz="4000" b="1" dirty="0"/>
          </a:p>
        </p:txBody>
      </p:sp>
      <p:sp>
        <p:nvSpPr>
          <p:cNvPr id="3" name="Content Placeholder 2"/>
          <p:cNvSpPr>
            <a:spLocks noGrp="1"/>
          </p:cNvSpPr>
          <p:nvPr>
            <p:ph idx="1"/>
          </p:nvPr>
        </p:nvSpPr>
        <p:spPr>
          <a:xfrm>
            <a:off x="1295401" y="2285999"/>
            <a:ext cx="9882672" cy="4030825"/>
          </a:xfrm>
        </p:spPr>
        <p:txBody>
          <a:bodyPr>
            <a:normAutofit fontScale="92500" lnSpcReduction="20000"/>
          </a:bodyPr>
          <a:lstStyle/>
          <a:p>
            <a:pPr marL="0" indent="0">
              <a:buNone/>
            </a:pPr>
            <a:endParaRPr lang="hr-BA" sz="3000" dirty="0"/>
          </a:p>
          <a:p>
            <a:pPr marL="0" indent="0" algn="ctr">
              <a:buNone/>
            </a:pPr>
            <a:r>
              <a:rPr lang="hr-BA" sz="4300" b="1" dirty="0">
                <a:solidFill>
                  <a:srgbClr val="00B050"/>
                </a:solidFill>
                <a:effectLst>
                  <a:outerShdw blurRad="38100" dist="38100" dir="2700000" algn="tl">
                    <a:srgbClr val="000000">
                      <a:alpha val="43137"/>
                    </a:srgbClr>
                  </a:outerShdw>
                </a:effectLst>
              </a:rPr>
              <a:t>s</a:t>
            </a:r>
            <a:r>
              <a:rPr lang="hr-BA" sz="4300" b="1" dirty="0" smtClean="0">
                <a:solidFill>
                  <a:srgbClr val="00B050"/>
                </a:solidFill>
                <a:effectLst>
                  <a:outerShdw blurRad="38100" dist="38100" dir="2700000" algn="tl">
                    <a:srgbClr val="000000">
                      <a:alpha val="43137"/>
                    </a:srgbClr>
                  </a:outerShdw>
                </a:effectLst>
              </a:rPr>
              <a:t>v. Toma apostol</a:t>
            </a:r>
          </a:p>
          <a:p>
            <a:pPr marL="0" indent="0" algn="ctr">
              <a:buNone/>
            </a:pPr>
            <a:r>
              <a:rPr lang="hr-BA" sz="4300" b="1" dirty="0" smtClean="0">
                <a:solidFill>
                  <a:srgbClr val="00B050"/>
                </a:solidFill>
                <a:effectLst>
                  <a:outerShdw blurRad="38100" dist="38100" dir="2700000" algn="tl">
                    <a:srgbClr val="000000">
                      <a:alpha val="43137"/>
                    </a:srgbClr>
                  </a:outerShdw>
                </a:effectLst>
              </a:rPr>
              <a:t>(blagdan „nevjernog Tome” koji nije odmah</a:t>
            </a:r>
          </a:p>
          <a:p>
            <a:pPr marL="0" indent="0" algn="ctr">
              <a:buNone/>
            </a:pPr>
            <a:r>
              <a:rPr lang="hr-BA" sz="4300" b="1" dirty="0" smtClean="0">
                <a:solidFill>
                  <a:srgbClr val="00B050"/>
                </a:solidFill>
                <a:effectLst>
                  <a:outerShdw blurRad="38100" dist="38100" dir="2700000" algn="tl">
                    <a:srgbClr val="000000">
                      <a:alpha val="43137"/>
                    </a:srgbClr>
                  </a:outerShdw>
                </a:effectLst>
              </a:rPr>
              <a:t> povjerovao da je Isus uskrsnuo, dok se nije</a:t>
            </a:r>
          </a:p>
          <a:p>
            <a:pPr marL="0" indent="0" algn="ctr">
              <a:buNone/>
            </a:pPr>
            <a:r>
              <a:rPr lang="hr-BA" sz="4300" b="1" dirty="0" smtClean="0">
                <a:solidFill>
                  <a:srgbClr val="00B050"/>
                </a:solidFill>
                <a:effectLst>
                  <a:outerShdw blurRad="38100" dist="38100" dir="2700000" algn="tl">
                    <a:srgbClr val="000000">
                      <a:alpha val="43137"/>
                    </a:srgbClr>
                  </a:outerShdw>
                </a:effectLst>
              </a:rPr>
              <a:t> osobno susreo s uskrslim Kristom, </a:t>
            </a:r>
          </a:p>
          <a:p>
            <a:pPr marL="0" indent="0" algn="ctr">
              <a:buNone/>
            </a:pPr>
            <a:r>
              <a:rPr lang="hr-BA" sz="4300" b="1" dirty="0" smtClean="0">
                <a:solidFill>
                  <a:srgbClr val="00B050"/>
                </a:solidFill>
                <a:effectLst>
                  <a:outerShdw blurRad="38100" dist="38100" dir="2700000" algn="tl">
                    <a:srgbClr val="000000">
                      <a:alpha val="43137"/>
                    </a:srgbClr>
                  </a:outerShdw>
                </a:effectLst>
              </a:rPr>
              <a:t>dodirnuvši njegove sv. rane; ime Tomislav)</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0385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25. srpnja?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99081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25. srpnja?</a:t>
            </a:r>
            <a:endParaRPr lang="hr-BA" sz="4000" b="1" dirty="0"/>
          </a:p>
        </p:txBody>
      </p:sp>
      <p:sp>
        <p:nvSpPr>
          <p:cNvPr id="3" name="Content Placeholder 2"/>
          <p:cNvSpPr>
            <a:spLocks noGrp="1"/>
          </p:cNvSpPr>
          <p:nvPr>
            <p:ph idx="1"/>
          </p:nvPr>
        </p:nvSpPr>
        <p:spPr>
          <a:xfrm>
            <a:off x="1295401" y="2285999"/>
            <a:ext cx="9601196" cy="3543301"/>
          </a:xfrm>
        </p:spPr>
        <p:txBody>
          <a:bodyPr>
            <a:normAutofit/>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 Jakov, apostol</a:t>
            </a:r>
          </a:p>
          <a:p>
            <a:pPr marL="0" indent="0" algn="ctr">
              <a:buNone/>
            </a:pPr>
            <a:r>
              <a:rPr lang="hr-BA" sz="4000" b="1" dirty="0" smtClean="0">
                <a:solidFill>
                  <a:srgbClr val="00B050"/>
                </a:solidFill>
                <a:effectLst>
                  <a:outerShdw blurRad="38100" dist="38100" dir="2700000" algn="tl">
                    <a:srgbClr val="000000">
                      <a:alpha val="43137"/>
                    </a:srgbClr>
                  </a:outerShdw>
                </a:effectLst>
              </a:rPr>
              <a:t>(ime Jakov također je dosta rašireno u Hrvatskoj)</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81498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26. srpnja?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87010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26. srpnja?</a:t>
            </a:r>
            <a:endParaRPr lang="hr-BA" sz="4000" b="1" dirty="0"/>
          </a:p>
        </p:txBody>
      </p:sp>
      <p:sp>
        <p:nvSpPr>
          <p:cNvPr id="3" name="Content Placeholder 2"/>
          <p:cNvSpPr>
            <a:spLocks noGrp="1"/>
          </p:cNvSpPr>
          <p:nvPr>
            <p:ph idx="1"/>
          </p:nvPr>
        </p:nvSpPr>
        <p:spPr/>
        <p:txBody>
          <a:bodyPr>
            <a:normAutofit fontScale="92500" lnSpcReduction="10000"/>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Ana, </a:t>
            </a:r>
          </a:p>
          <a:p>
            <a:pPr marL="0" indent="0" algn="ctr">
              <a:buNone/>
            </a:pPr>
            <a:r>
              <a:rPr lang="hr-BA" sz="4000" b="1" dirty="0" smtClean="0">
                <a:solidFill>
                  <a:srgbClr val="00B050"/>
                </a:solidFill>
                <a:effectLst>
                  <a:outerShdw blurRad="38100" dist="38100" dir="2700000" algn="tl">
                    <a:srgbClr val="000000">
                      <a:alpha val="43137"/>
                    </a:srgbClr>
                  </a:outerShdw>
                </a:effectLst>
              </a:rPr>
              <a:t>majka Blažene Djevice Marije</a:t>
            </a:r>
          </a:p>
          <a:p>
            <a:pPr marL="0" indent="0" algn="ctr">
              <a:buNone/>
            </a:pPr>
            <a:r>
              <a:rPr lang="hr-BA" sz="4000" b="1" dirty="0" smtClean="0">
                <a:solidFill>
                  <a:srgbClr val="00B050"/>
                </a:solidFill>
                <a:effectLst>
                  <a:outerShdw blurRad="38100" dist="38100" dir="2700000" algn="tl">
                    <a:srgbClr val="000000">
                      <a:alpha val="43137"/>
                    </a:srgbClr>
                  </a:outerShdw>
                </a:effectLst>
              </a:rPr>
              <a:t>(omiljeno ime u hrvatskom narodu, </a:t>
            </a:r>
          </a:p>
          <a:p>
            <a:pPr marL="0" indent="0" algn="ctr">
              <a:buNone/>
            </a:pPr>
            <a:r>
              <a:rPr lang="hr-BA" sz="4000" b="1" dirty="0" smtClean="0">
                <a:solidFill>
                  <a:srgbClr val="00B050"/>
                </a:solidFill>
                <a:effectLst>
                  <a:outerShdw blurRad="38100" dist="38100" dir="2700000" algn="tl">
                    <a:srgbClr val="000000">
                      <a:alpha val="43137"/>
                    </a:srgbClr>
                  </a:outerShdw>
                </a:effectLst>
              </a:rPr>
              <a:t>ali i širom svijeta)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4671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5. kolovoza?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2284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Koja je najveća kršćanska svetkovina?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9684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5. kolovoza?</a:t>
            </a:r>
            <a:endParaRPr lang="hr-BA" sz="4000" b="1" dirty="0"/>
          </a:p>
        </p:txBody>
      </p:sp>
      <p:sp>
        <p:nvSpPr>
          <p:cNvPr id="3" name="Content Placeholder 2"/>
          <p:cNvSpPr>
            <a:spLocks noGrp="1"/>
          </p:cNvSpPr>
          <p:nvPr>
            <p:ph idx="1"/>
          </p:nvPr>
        </p:nvSpPr>
        <p:spPr>
          <a:xfrm>
            <a:off x="1295401" y="2781300"/>
            <a:ext cx="9601196" cy="3094568"/>
          </a:xfrm>
        </p:spPr>
        <p:txBody>
          <a:bodyPr>
            <a:noAutofit/>
          </a:bodyPr>
          <a:lstStyle/>
          <a:p>
            <a:pPr marL="0" indent="0" algn="ctr">
              <a:buNone/>
            </a:pPr>
            <a:r>
              <a:rPr lang="hr-BA" sz="4000" b="1" dirty="0" smtClean="0">
                <a:solidFill>
                  <a:srgbClr val="00B050"/>
                </a:solidFill>
                <a:effectLst>
                  <a:outerShdw blurRad="38100" dist="38100" dir="2700000" algn="tl">
                    <a:srgbClr val="000000">
                      <a:alpha val="43137"/>
                    </a:srgbClr>
                  </a:outerShdw>
                </a:effectLst>
              </a:rPr>
              <a:t>Gospa Snježna</a:t>
            </a:r>
          </a:p>
          <a:p>
            <a:pPr marL="0" indent="0" algn="ctr">
              <a:buNone/>
            </a:pPr>
            <a:r>
              <a:rPr lang="hr-BA" sz="4000" b="1" dirty="0" smtClean="0">
                <a:solidFill>
                  <a:srgbClr val="00B050"/>
                </a:solidFill>
                <a:effectLst>
                  <a:outerShdw blurRad="38100" dist="38100" dir="2700000" algn="tl">
                    <a:srgbClr val="000000">
                      <a:alpha val="43137"/>
                    </a:srgbClr>
                  </a:outerShdw>
                </a:effectLst>
              </a:rPr>
              <a:t>(spomen na čudo – snijeg koji je pao usred ljeta, te pokrio mjesto na kojemu je sagrađena crkva na čast Gospi i razne dr. milosti)</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9438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8. kolovoza?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1326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8. kolovoza?</a:t>
            </a:r>
            <a:endParaRPr lang="hr-BA" sz="4000" b="1" dirty="0"/>
          </a:p>
        </p:txBody>
      </p:sp>
      <p:sp>
        <p:nvSpPr>
          <p:cNvPr id="3" name="Content Placeholder 2"/>
          <p:cNvSpPr>
            <a:spLocks noGrp="1"/>
          </p:cNvSpPr>
          <p:nvPr>
            <p:ph idx="1"/>
          </p:nvPr>
        </p:nvSpPr>
        <p:spPr>
          <a:xfrm>
            <a:off x="1129004" y="2192694"/>
            <a:ext cx="10226351" cy="4124130"/>
          </a:xfrm>
        </p:spPr>
        <p:txBody>
          <a:bodyPr>
            <a:normAutofit fontScale="85000" lnSpcReduction="20000"/>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 Dominik</a:t>
            </a:r>
          </a:p>
          <a:p>
            <a:pPr marL="0" indent="0" algn="ctr">
              <a:buNone/>
            </a:pPr>
            <a:r>
              <a:rPr lang="hr-BA" sz="4000" b="1" dirty="0" smtClean="0">
                <a:solidFill>
                  <a:srgbClr val="00B050"/>
                </a:solidFill>
                <a:effectLst>
                  <a:outerShdw blurRad="38100" dist="38100" dir="2700000" algn="tl">
                    <a:srgbClr val="000000">
                      <a:alpha val="43137"/>
                    </a:srgbClr>
                  </a:outerShdw>
                </a:effectLst>
              </a:rPr>
              <a:t>(osnivač Reda propovjednika i </a:t>
            </a:r>
          </a:p>
          <a:p>
            <a:pPr marL="0" indent="0" algn="ctr">
              <a:buNone/>
            </a:pPr>
            <a:r>
              <a:rPr lang="hr-BA" sz="4000" b="1" dirty="0" smtClean="0">
                <a:solidFill>
                  <a:srgbClr val="00B050"/>
                </a:solidFill>
                <a:effectLst>
                  <a:outerShdw blurRad="38100" dist="38100" dir="2700000" algn="tl">
                    <a:srgbClr val="000000">
                      <a:alpha val="43137"/>
                    </a:srgbClr>
                  </a:outerShdw>
                </a:effectLst>
              </a:rPr>
              <a:t>obnovitelja Crkve;</a:t>
            </a:r>
          </a:p>
          <a:p>
            <a:pPr marL="0" indent="0" algn="ctr">
              <a:buNone/>
            </a:pPr>
            <a:r>
              <a:rPr lang="hr-BA" sz="4000" b="1" dirty="0" smtClean="0">
                <a:solidFill>
                  <a:srgbClr val="00B050"/>
                </a:solidFill>
                <a:effectLst>
                  <a:outerShdw blurRad="38100" dist="38100" dir="2700000" algn="tl">
                    <a:srgbClr val="000000">
                      <a:alpha val="43137"/>
                    </a:srgbClr>
                  </a:outerShdw>
                </a:effectLst>
              </a:rPr>
              <a:t>mnogi mladi – vršnjaci nose ovo ime, </a:t>
            </a:r>
          </a:p>
          <a:p>
            <a:pPr marL="0" indent="0" algn="ctr">
              <a:buNone/>
            </a:pPr>
            <a:r>
              <a:rPr lang="hr-BA" sz="4000" b="1" dirty="0" smtClean="0">
                <a:solidFill>
                  <a:srgbClr val="00B050"/>
                </a:solidFill>
                <a:effectLst>
                  <a:outerShdw blurRad="38100" dist="38100" dir="2700000" algn="tl">
                    <a:srgbClr val="000000">
                      <a:alpha val="43137"/>
                    </a:srgbClr>
                  </a:outerShdw>
                </a:effectLst>
              </a:rPr>
              <a:t>pa je lijepo razveseliti ih čestitkom za</a:t>
            </a:r>
          </a:p>
          <a:p>
            <a:pPr marL="0" indent="0" algn="ctr">
              <a:buNone/>
            </a:pPr>
            <a:r>
              <a:rPr lang="hr-BA" sz="4000" b="1" dirty="0">
                <a:solidFill>
                  <a:srgbClr val="00B050"/>
                </a:solidFill>
                <a:effectLst>
                  <a:outerShdw blurRad="38100" dist="38100" dir="2700000" algn="tl">
                    <a:srgbClr val="000000">
                      <a:alpha val="43137"/>
                    </a:srgbClr>
                  </a:outerShdw>
                </a:effectLst>
              </a:rPr>
              <a:t>n</a:t>
            </a:r>
            <a:r>
              <a:rPr lang="hr-BA" sz="4000" b="1" dirty="0" smtClean="0">
                <a:solidFill>
                  <a:srgbClr val="00B050"/>
                </a:solidFill>
                <a:effectLst>
                  <a:outerShdw blurRad="38100" dist="38100" dir="2700000" algn="tl">
                    <a:srgbClr val="000000">
                      <a:alpha val="43137"/>
                    </a:srgbClr>
                  </a:outerShdw>
                </a:effectLst>
              </a:rPr>
              <a:t>jihov imendan)</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09810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10. kolovoza?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10332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10. kolovoza?</a:t>
            </a:r>
            <a:endParaRPr lang="hr-BA" sz="4000" b="1" dirty="0"/>
          </a:p>
        </p:txBody>
      </p:sp>
      <p:sp>
        <p:nvSpPr>
          <p:cNvPr id="3" name="Content Placeholder 2"/>
          <p:cNvSpPr>
            <a:spLocks noGrp="1"/>
          </p:cNvSpPr>
          <p:nvPr>
            <p:ph idx="1"/>
          </p:nvPr>
        </p:nvSpPr>
        <p:spPr>
          <a:xfrm>
            <a:off x="1295401" y="2034073"/>
            <a:ext cx="9601196" cy="4338735"/>
          </a:xfrm>
        </p:spPr>
        <p:txBody>
          <a:bodyPr>
            <a:normAutofit fontScale="77500" lnSpcReduction="20000"/>
          </a:bodyPr>
          <a:lstStyle/>
          <a:p>
            <a:pPr marL="0" indent="0">
              <a:buNone/>
            </a:pPr>
            <a:endParaRPr lang="hr-BA" dirty="0" smtClean="0"/>
          </a:p>
          <a:p>
            <a:pPr marL="0" indent="0">
              <a:buNone/>
            </a:pPr>
            <a:endParaRPr lang="hr-BA" dirty="0"/>
          </a:p>
          <a:p>
            <a:pPr marL="0" indent="0" algn="ctr">
              <a:buNone/>
            </a:pPr>
            <a:r>
              <a:rPr lang="hr-BA" sz="4700" b="1" dirty="0">
                <a:solidFill>
                  <a:srgbClr val="00B050"/>
                </a:solidFill>
                <a:effectLst>
                  <a:outerShdw blurRad="38100" dist="38100" dir="2700000" algn="tl">
                    <a:srgbClr val="000000">
                      <a:alpha val="43137"/>
                    </a:srgbClr>
                  </a:outerShdw>
                </a:effectLst>
              </a:rPr>
              <a:t>s</a:t>
            </a:r>
            <a:r>
              <a:rPr lang="hr-BA" sz="4700" b="1" dirty="0" smtClean="0">
                <a:solidFill>
                  <a:srgbClr val="00B050"/>
                </a:solidFill>
                <a:effectLst>
                  <a:outerShdw blurRad="38100" dist="38100" dir="2700000" algn="tl">
                    <a:srgbClr val="000000">
                      <a:alpha val="43137"/>
                    </a:srgbClr>
                  </a:outerShdw>
                </a:effectLst>
              </a:rPr>
              <a:t>v. Lovro, đakon i mučenik</a:t>
            </a:r>
          </a:p>
          <a:p>
            <a:pPr marL="0" indent="0" algn="ctr">
              <a:buNone/>
            </a:pPr>
            <a:r>
              <a:rPr lang="hr-BA" sz="4700" b="1" dirty="0" smtClean="0">
                <a:solidFill>
                  <a:srgbClr val="00B050"/>
                </a:solidFill>
                <a:effectLst>
                  <a:outerShdw blurRad="38100" dist="38100" dir="2700000" algn="tl">
                    <a:srgbClr val="000000">
                      <a:alpha val="43137"/>
                    </a:srgbClr>
                  </a:outerShdw>
                </a:effectLst>
              </a:rPr>
              <a:t>(svake godine oko 10. 8. događa se</a:t>
            </a:r>
          </a:p>
          <a:p>
            <a:pPr marL="0" indent="0" algn="ctr">
              <a:buNone/>
            </a:pPr>
            <a:r>
              <a:rPr lang="hr-BA" sz="4700" b="1" dirty="0" smtClean="0">
                <a:solidFill>
                  <a:srgbClr val="00B050"/>
                </a:solidFill>
                <a:effectLst>
                  <a:outerShdw blurRad="38100" dist="38100" dir="2700000" algn="tl">
                    <a:srgbClr val="000000">
                      <a:alpha val="43137"/>
                    </a:srgbClr>
                  </a:outerShdw>
                </a:effectLst>
              </a:rPr>
              <a:t> astronomska pojava prolaska mnoštva meteorita</a:t>
            </a:r>
          </a:p>
          <a:p>
            <a:pPr marL="0" indent="0" algn="ctr">
              <a:buNone/>
            </a:pPr>
            <a:r>
              <a:rPr lang="hr-BA" sz="4700" b="1" dirty="0" smtClean="0">
                <a:solidFill>
                  <a:srgbClr val="00B050"/>
                </a:solidFill>
                <a:effectLst>
                  <a:outerShdw blurRad="38100" dist="38100" dir="2700000" algn="tl">
                    <a:srgbClr val="000000">
                      <a:alpha val="43137"/>
                    </a:srgbClr>
                  </a:outerShdw>
                </a:effectLst>
              </a:rPr>
              <a:t> nad zemljinom orbitom, fenomen poznat pod</a:t>
            </a:r>
          </a:p>
          <a:p>
            <a:pPr marL="0" indent="0" algn="ctr">
              <a:buNone/>
            </a:pPr>
            <a:r>
              <a:rPr lang="hr-BA" sz="4700" b="1" dirty="0" smtClean="0">
                <a:solidFill>
                  <a:srgbClr val="00B050"/>
                </a:solidFill>
                <a:effectLst>
                  <a:outerShdw blurRad="38100" dist="38100" dir="2700000" algn="tl">
                    <a:srgbClr val="000000">
                      <a:alpha val="43137"/>
                    </a:srgbClr>
                  </a:outerShdw>
                </a:effectLst>
              </a:rPr>
              <a:t> nazivom „Suze sv. Lovre”)</a:t>
            </a:r>
            <a:endParaRPr lang="hr-BA" sz="47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36379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15. kolovoza?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52648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Koju svetkovinu Crkva slavi 15. kolovoza?</a:t>
            </a:r>
            <a:endParaRPr lang="hr-BA" sz="4000" b="1" dirty="0"/>
          </a:p>
        </p:txBody>
      </p:sp>
      <p:sp>
        <p:nvSpPr>
          <p:cNvPr id="3" name="Content Placeholder 2"/>
          <p:cNvSpPr>
            <a:spLocks noGrp="1"/>
          </p:cNvSpPr>
          <p:nvPr>
            <p:ph idx="1"/>
          </p:nvPr>
        </p:nvSpPr>
        <p:spPr/>
        <p:txBody>
          <a:bodyPr>
            <a:normAutofit fontScale="85000" lnSpcReduction="20000"/>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Uznesenje Blažene Djevice Marije </a:t>
            </a:r>
          </a:p>
          <a:p>
            <a:pPr marL="0" indent="0" algn="ctr">
              <a:buNone/>
            </a:pPr>
            <a:r>
              <a:rPr lang="hr-BA" sz="4000" b="1" dirty="0" smtClean="0">
                <a:solidFill>
                  <a:srgbClr val="00B050"/>
                </a:solidFill>
                <a:effectLst>
                  <a:outerShdw blurRad="38100" dist="38100" dir="2700000" algn="tl">
                    <a:srgbClr val="000000">
                      <a:alpha val="43137"/>
                    </a:srgbClr>
                  </a:outerShdw>
                </a:effectLst>
              </a:rPr>
              <a:t>ili Velika Gospa</a:t>
            </a:r>
          </a:p>
          <a:p>
            <a:pPr marL="0" indent="0" algn="ctr">
              <a:buNone/>
            </a:pPr>
            <a:r>
              <a:rPr lang="hr-BA" sz="4000" b="1" dirty="0" smtClean="0">
                <a:solidFill>
                  <a:srgbClr val="00B050"/>
                </a:solidFill>
                <a:effectLst>
                  <a:outerShdw blurRad="38100" dist="38100" dir="2700000" algn="tl">
                    <a:srgbClr val="000000">
                      <a:alpha val="43137"/>
                    </a:srgbClr>
                  </a:outerShdw>
                </a:effectLst>
              </a:rPr>
              <a:t>(ime Marija, jedno je od najraširenijih </a:t>
            </a:r>
          </a:p>
          <a:p>
            <a:pPr marL="0" indent="0" algn="ctr">
              <a:buNone/>
            </a:pPr>
            <a:r>
              <a:rPr lang="hr-BA" sz="4000" b="1" dirty="0" smtClean="0">
                <a:solidFill>
                  <a:srgbClr val="00B050"/>
                </a:solidFill>
                <a:effectLst>
                  <a:outerShdw blurRad="38100" dist="38100" dir="2700000" algn="tl">
                    <a:srgbClr val="000000">
                      <a:alpha val="43137"/>
                    </a:srgbClr>
                  </a:outerShdw>
                </a:effectLst>
              </a:rPr>
              <a:t>ženskih imena)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21187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24. kolovoza?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47031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24. kolovoza?</a:t>
            </a:r>
            <a:endParaRPr lang="hr-BA" sz="4000" b="1" dirty="0"/>
          </a:p>
        </p:txBody>
      </p:sp>
      <p:sp>
        <p:nvSpPr>
          <p:cNvPr id="3" name="Content Placeholder 2"/>
          <p:cNvSpPr>
            <a:spLocks noGrp="1"/>
          </p:cNvSpPr>
          <p:nvPr>
            <p:ph idx="1"/>
          </p:nvPr>
        </p:nvSpPr>
        <p:spPr>
          <a:xfrm>
            <a:off x="961053" y="2556932"/>
            <a:ext cx="10179698" cy="3318936"/>
          </a:xfrm>
        </p:spPr>
        <p:txBody>
          <a:bodyPr>
            <a:normAutofit fontScale="92500"/>
          </a:bodyPr>
          <a:lstStyle/>
          <a:p>
            <a:pPr marL="0" indent="0">
              <a:buNone/>
            </a:pPr>
            <a:endParaRPr lang="hr-BA" dirty="0"/>
          </a:p>
          <a:p>
            <a:pPr marL="0" indent="0" algn="ctr">
              <a:buNone/>
            </a:pPr>
            <a:r>
              <a:rPr lang="hr-BA" sz="4300" b="1" dirty="0" smtClean="0">
                <a:solidFill>
                  <a:srgbClr val="00B050"/>
                </a:solidFill>
                <a:effectLst>
                  <a:outerShdw blurRad="38100" dist="38100" dir="2700000" algn="tl">
                    <a:srgbClr val="000000">
                      <a:alpha val="43137"/>
                    </a:srgbClr>
                  </a:outerShdw>
                </a:effectLst>
              </a:rPr>
              <a:t>bl. Miroslav Bulešić</a:t>
            </a:r>
          </a:p>
          <a:p>
            <a:pPr marL="0" indent="0" algn="ctr">
              <a:buNone/>
            </a:pPr>
            <a:r>
              <a:rPr lang="hr-BA" sz="4300" b="1" dirty="0" smtClean="0">
                <a:solidFill>
                  <a:srgbClr val="00B050"/>
                </a:solidFill>
                <a:effectLst>
                  <a:outerShdw blurRad="38100" dist="38100" dir="2700000" algn="tl">
                    <a:srgbClr val="000000">
                      <a:alpha val="43137"/>
                    </a:srgbClr>
                  </a:outerShdw>
                </a:effectLst>
              </a:rPr>
              <a:t>(podnio mučeništvo kao istarski svećenik u</a:t>
            </a:r>
          </a:p>
          <a:p>
            <a:pPr marL="0" indent="0" algn="ctr">
              <a:buNone/>
            </a:pPr>
            <a:r>
              <a:rPr lang="hr-BA" sz="4300" b="1" dirty="0" smtClean="0">
                <a:solidFill>
                  <a:srgbClr val="00B050"/>
                </a:solidFill>
                <a:effectLst>
                  <a:outerShdw blurRad="38100" dist="38100" dir="2700000" algn="tl">
                    <a:srgbClr val="000000">
                      <a:alpha val="43137"/>
                    </a:srgbClr>
                  </a:outerShdw>
                </a:effectLst>
              </a:rPr>
              <a:t> 27. godini života, ubijen od strane komunista)</a:t>
            </a:r>
            <a:endParaRPr lang="hr-BA" sz="43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69795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5. rujna?</a:t>
            </a:r>
            <a:endParaRPr lang="hr-BA" sz="4000" b="1" dirty="0"/>
          </a:p>
        </p:txBody>
      </p:sp>
      <p:sp>
        <p:nvSpPr>
          <p:cNvPr id="3" name="Content Placeholder 2"/>
          <p:cNvSpPr>
            <a:spLocks noGrp="1"/>
          </p:cNvSpPr>
          <p:nvPr>
            <p:ph idx="1"/>
          </p:nvPr>
        </p:nvSpPr>
        <p:spPr>
          <a:xfrm>
            <a:off x="1295401" y="2789852"/>
            <a:ext cx="9601196" cy="3086015"/>
          </a:xfrm>
        </p:spPr>
        <p:txBody>
          <a:bodyPr>
            <a:noAutofit/>
          </a:bodyPr>
          <a:lstStyle/>
          <a:p>
            <a:pPr marL="0" indent="0" algn="ctr">
              <a:buNone/>
            </a:pPr>
            <a:endParaRPr lang="hr-BA" sz="4000" b="1" dirty="0" smtClean="0">
              <a:solidFill>
                <a:srgbClr val="00B050"/>
              </a:solidFill>
              <a:effectLst>
                <a:outerShdw blurRad="38100" dist="38100" dir="2700000" algn="tl">
                  <a:srgbClr val="000000">
                    <a:alpha val="43137"/>
                  </a:srgbClr>
                </a:outerShdw>
              </a:effectLst>
            </a:endParaRPr>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471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Koja je najveća kršćanska svetkovina?</a:t>
            </a:r>
            <a:endParaRPr lang="hr-BA" sz="4000" b="1" dirty="0"/>
          </a:p>
        </p:txBody>
      </p:sp>
      <p:sp>
        <p:nvSpPr>
          <p:cNvPr id="3" name="Content Placeholder 2"/>
          <p:cNvSpPr>
            <a:spLocks noGrp="1"/>
          </p:cNvSpPr>
          <p:nvPr>
            <p:ph idx="1"/>
          </p:nvPr>
        </p:nvSpPr>
        <p:spPr>
          <a:xfrm>
            <a:off x="1295401" y="2416628"/>
            <a:ext cx="9601196" cy="3284375"/>
          </a:xfrm>
        </p:spPr>
        <p:txBody>
          <a:bodyPr/>
          <a:lstStyle/>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vetkovina uskrsnuća Gospodnjeg – Uskrs</a:t>
            </a:r>
          </a:p>
          <a:p>
            <a:pPr marL="0" indent="0" algn="ctr">
              <a:buNone/>
            </a:pPr>
            <a:r>
              <a:rPr lang="hr-BA" sz="4000" b="1" dirty="0" smtClean="0">
                <a:solidFill>
                  <a:srgbClr val="00B050"/>
                </a:solidFill>
                <a:effectLst>
                  <a:outerShdw blurRad="38100" dist="38100" dir="2700000" algn="tl">
                    <a:srgbClr val="000000">
                      <a:alpha val="43137"/>
                    </a:srgbClr>
                  </a:outerShdw>
                </a:effectLst>
              </a:rPr>
              <a:t> (svetkovina Vazma; pobjeda života</a:t>
            </a:r>
          </a:p>
          <a:p>
            <a:pPr marL="0" indent="0" algn="ctr">
              <a:buNone/>
            </a:pPr>
            <a:r>
              <a:rPr lang="hr-BA" sz="4000" b="1" dirty="0" smtClean="0">
                <a:solidFill>
                  <a:srgbClr val="00B050"/>
                </a:solidFill>
                <a:effectLst>
                  <a:outerShdw blurRad="38100" dist="38100" dir="2700000" algn="tl">
                    <a:srgbClr val="000000">
                      <a:alpha val="43137"/>
                    </a:srgbClr>
                  </a:outerShdw>
                </a:effectLst>
              </a:rPr>
              <a:t>nad tamom grijeha i smrti)</a:t>
            </a:r>
          </a:p>
        </p:txBody>
      </p:sp>
    </p:spTree>
    <p:extLst>
      <p:ext uri="{BB962C8B-B14F-4D97-AF65-F5344CB8AC3E}">
        <p14:creationId xmlns:p14="http://schemas.microsoft.com/office/powerpoint/2010/main" val="5868292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5. rujna?</a:t>
            </a:r>
            <a:endParaRPr lang="hr-BA" sz="4000" b="1" dirty="0"/>
          </a:p>
        </p:txBody>
      </p:sp>
      <p:sp>
        <p:nvSpPr>
          <p:cNvPr id="3" name="Content Placeholder 2"/>
          <p:cNvSpPr>
            <a:spLocks noGrp="1"/>
          </p:cNvSpPr>
          <p:nvPr>
            <p:ph idx="1"/>
          </p:nvPr>
        </p:nvSpPr>
        <p:spPr/>
        <p:txBody>
          <a:bodyPr>
            <a:noAutofit/>
          </a:bodyPr>
          <a:lstStyle/>
          <a:p>
            <a:pPr marL="0" indent="0" algn="ctr">
              <a:buNone/>
            </a:pPr>
            <a:r>
              <a:rPr lang="hr-BA" sz="4000" b="1" dirty="0" smtClean="0">
                <a:solidFill>
                  <a:srgbClr val="00B050"/>
                </a:solidFill>
                <a:effectLst>
                  <a:outerShdw blurRad="38100" dist="38100" dir="2700000" algn="tl">
                    <a:srgbClr val="000000">
                      <a:alpha val="43137"/>
                    </a:srgbClr>
                  </a:outerShdw>
                </a:effectLst>
              </a:rPr>
              <a:t>sv. Majka Terezija</a:t>
            </a:r>
          </a:p>
          <a:p>
            <a:pPr marL="0" indent="0" algn="ctr">
              <a:buNone/>
            </a:pPr>
            <a:r>
              <a:rPr lang="hr-BA" sz="4000" b="1" dirty="0" smtClean="0">
                <a:solidFill>
                  <a:srgbClr val="00B050"/>
                </a:solidFill>
                <a:effectLst>
                  <a:outerShdw blurRad="38100" dist="38100" dir="2700000" algn="tl">
                    <a:srgbClr val="000000">
                      <a:alpha val="43137"/>
                    </a:srgbClr>
                  </a:outerShdw>
                </a:effectLst>
              </a:rPr>
              <a:t>(redovnica 20. st., koja je sav život posvetila služenju najsiromašnijima od siromašnih u Indiji, te osnovala družbu koja danas djeluje gotovo u cijelome svijetu)</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81370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7. rujna?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800" b="1" dirty="0" smtClean="0">
                <a:solidFill>
                  <a:srgbClr val="00B050"/>
                </a:solidFill>
                <a:effectLst>
                  <a:outerShdw blurRad="38100" dist="38100" dir="2700000" algn="tl">
                    <a:srgbClr val="000000">
                      <a:alpha val="43137"/>
                    </a:srgbClr>
                  </a:outerShdw>
                </a:effectLst>
              </a:rPr>
              <a:t>?</a:t>
            </a:r>
            <a:endParaRPr lang="hr-BA"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09848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7. rujna?</a:t>
            </a:r>
            <a:endParaRPr lang="hr-BA" sz="4000" b="1" dirty="0"/>
          </a:p>
        </p:txBody>
      </p:sp>
      <p:sp>
        <p:nvSpPr>
          <p:cNvPr id="3" name="Content Placeholder 2"/>
          <p:cNvSpPr>
            <a:spLocks noGrp="1"/>
          </p:cNvSpPr>
          <p:nvPr>
            <p:ph idx="1"/>
          </p:nvPr>
        </p:nvSpPr>
        <p:spPr/>
        <p:txBody>
          <a:bodyPr/>
          <a:lstStyle/>
          <a:p>
            <a:pPr marL="0" indent="0">
              <a:buNone/>
            </a:pPr>
            <a:endParaRPr lang="hr-BA" dirty="0" smtClean="0"/>
          </a:p>
          <a:p>
            <a:pPr marL="0" indent="0">
              <a:buNone/>
            </a:pPr>
            <a:endParaRPr lang="hr-BA" dirty="0"/>
          </a:p>
          <a:p>
            <a:pPr marL="0" indent="0" algn="ctr">
              <a:buNone/>
            </a:pPr>
            <a:r>
              <a:rPr lang="hr-BA" sz="4000" b="1" dirty="0">
                <a:solidFill>
                  <a:srgbClr val="00B050"/>
                </a:solidFill>
                <a:effectLst>
                  <a:outerShdw blurRad="38100" dist="38100" dir="2700000" algn="tl">
                    <a:srgbClr val="000000">
                      <a:alpha val="43137"/>
                    </a:srgbClr>
                  </a:outerShdw>
                </a:effectLst>
              </a:rPr>
              <a:t>s</a:t>
            </a:r>
            <a:r>
              <a:rPr lang="hr-BA" sz="4000" b="1" dirty="0" smtClean="0">
                <a:solidFill>
                  <a:srgbClr val="00B050"/>
                </a:solidFill>
                <a:effectLst>
                  <a:outerShdw blurRad="38100" dist="38100" dir="2700000" algn="tl">
                    <a:srgbClr val="000000">
                      <a:alpha val="43137"/>
                    </a:srgbClr>
                  </a:outerShdw>
                </a:effectLst>
              </a:rPr>
              <a:t>v. Marko Križevčanin,</a:t>
            </a:r>
          </a:p>
          <a:p>
            <a:pPr marL="0" indent="0" algn="ctr">
              <a:buNone/>
            </a:pPr>
            <a:r>
              <a:rPr lang="hr-BA" sz="4000" b="1" dirty="0" smtClean="0">
                <a:solidFill>
                  <a:srgbClr val="00B050"/>
                </a:solidFill>
                <a:effectLst>
                  <a:outerShdw blurRad="38100" dist="38100" dir="2700000" algn="tl">
                    <a:srgbClr val="000000">
                      <a:alpha val="43137"/>
                    </a:srgbClr>
                  </a:outerShdw>
                </a:effectLst>
              </a:rPr>
              <a:t>hrvatski svetac i mučenik</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20396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8. rujna?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4192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8. rujna?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Rođenje Blažene Djevice Marije</a:t>
            </a:r>
          </a:p>
          <a:p>
            <a:pPr marL="0" indent="0" algn="ctr">
              <a:buNone/>
            </a:pPr>
            <a:r>
              <a:rPr lang="hr-BA" sz="4000" b="1" dirty="0" smtClean="0">
                <a:solidFill>
                  <a:srgbClr val="00B050"/>
                </a:solidFill>
                <a:effectLst>
                  <a:outerShdw blurRad="38100" dist="38100" dir="2700000" algn="tl">
                    <a:srgbClr val="000000">
                      <a:alpha val="43137"/>
                    </a:srgbClr>
                  </a:outerShdw>
                </a:effectLst>
              </a:rPr>
              <a:t>ili Mala Gospa</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6634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21. rujna?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6379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21. rujna?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a:solidFill>
                  <a:srgbClr val="00B050"/>
                </a:solidFill>
                <a:effectLst>
                  <a:outerShdw blurRad="38100" dist="38100" dir="2700000" algn="tl">
                    <a:srgbClr val="000000">
                      <a:alpha val="43137"/>
                    </a:srgbClr>
                  </a:outerShdw>
                </a:effectLst>
              </a:rPr>
              <a:t>s</a:t>
            </a:r>
            <a:r>
              <a:rPr lang="hr-BA" sz="4400" b="1" dirty="0" smtClean="0">
                <a:solidFill>
                  <a:srgbClr val="00B050"/>
                </a:solidFill>
                <a:effectLst>
                  <a:outerShdw blurRad="38100" dist="38100" dir="2700000" algn="tl">
                    <a:srgbClr val="000000">
                      <a:alpha val="43137"/>
                    </a:srgbClr>
                  </a:outerShdw>
                </a:effectLst>
              </a:rPr>
              <a:t>v. Matej, apostol i evanđelist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79606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29. rujna?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1995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blagdan Crkva slavi 29. rujna?</a:t>
            </a:r>
            <a:endParaRPr lang="hr-BA" sz="4000" b="1" dirty="0"/>
          </a:p>
        </p:txBody>
      </p:sp>
      <p:sp>
        <p:nvSpPr>
          <p:cNvPr id="3" name="Content Placeholder 2"/>
          <p:cNvSpPr>
            <a:spLocks noGrp="1"/>
          </p:cNvSpPr>
          <p:nvPr>
            <p:ph idx="1"/>
          </p:nvPr>
        </p:nvSpPr>
        <p:spPr>
          <a:xfrm>
            <a:off x="1295401" y="2743200"/>
            <a:ext cx="9601196" cy="2590800"/>
          </a:xfrm>
        </p:spPr>
        <p:txBody>
          <a:bodyPr>
            <a:normAutofit/>
          </a:bodyPr>
          <a:lstStyle/>
          <a:p>
            <a:pPr marL="0" indent="0">
              <a:buNone/>
            </a:pPr>
            <a:endParaRPr lang="hr-BA" dirty="0"/>
          </a:p>
          <a:p>
            <a:pPr marL="0" indent="0" algn="ctr">
              <a:buNone/>
            </a:pPr>
            <a:r>
              <a:rPr lang="hr-BA" sz="4000" b="1" dirty="0" smtClean="0">
                <a:solidFill>
                  <a:srgbClr val="00B050"/>
                </a:solidFill>
                <a:effectLst>
                  <a:outerShdw blurRad="38100" dist="38100" dir="2700000" algn="tl">
                    <a:srgbClr val="000000">
                      <a:alpha val="43137"/>
                    </a:srgbClr>
                  </a:outerShdw>
                </a:effectLst>
              </a:rPr>
              <a:t>sveti arkanđeli</a:t>
            </a:r>
          </a:p>
          <a:p>
            <a:pPr marL="0" indent="0" algn="ctr">
              <a:buNone/>
            </a:pPr>
            <a:r>
              <a:rPr lang="hr-BA" sz="4000" b="1" dirty="0" smtClean="0">
                <a:solidFill>
                  <a:srgbClr val="00B050"/>
                </a:solidFill>
                <a:effectLst>
                  <a:outerShdw blurRad="38100" dist="38100" dir="2700000" algn="tl">
                    <a:srgbClr val="000000">
                      <a:alpha val="43137"/>
                    </a:srgbClr>
                  </a:outerShdw>
                </a:effectLst>
              </a:rPr>
              <a:t>Mihael, Gabrijel i Rafael</a:t>
            </a:r>
            <a:endParaRPr lang="hr-BA" sz="4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0722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9086"/>
            <a:ext cx="9601196" cy="1436913"/>
          </a:xfrm>
        </p:spPr>
        <p:txBody>
          <a:bodyPr>
            <a:normAutofit/>
          </a:bodyPr>
          <a:lstStyle/>
          <a:p>
            <a:r>
              <a:rPr lang="hr-BA" sz="4000" b="1" dirty="0" smtClean="0"/>
              <a:t>Koji spomendan Crkva slavi 4. listopada?</a:t>
            </a:r>
            <a:endParaRPr lang="hr-BA" sz="4000" b="1" dirty="0"/>
          </a:p>
        </p:txBody>
      </p:sp>
      <p:sp>
        <p:nvSpPr>
          <p:cNvPr id="3" name="Content Placeholder 2"/>
          <p:cNvSpPr>
            <a:spLocks noGrp="1"/>
          </p:cNvSpPr>
          <p:nvPr>
            <p:ph idx="1"/>
          </p:nvPr>
        </p:nvSpPr>
        <p:spPr/>
        <p:txBody>
          <a:bodyPr>
            <a:normAutofit/>
          </a:bodyPr>
          <a:lstStyle/>
          <a:p>
            <a:pPr marL="0" indent="0">
              <a:buNone/>
            </a:pPr>
            <a:endParaRPr lang="hr-BA" dirty="0" smtClean="0"/>
          </a:p>
          <a:p>
            <a:pPr marL="0" indent="0">
              <a:buNone/>
            </a:pPr>
            <a:endParaRPr lang="hr-BA" dirty="0"/>
          </a:p>
          <a:p>
            <a:pPr marL="0" indent="0" algn="ctr">
              <a:buNone/>
            </a:pPr>
            <a:r>
              <a:rPr lang="hr-BA" sz="4400" b="1" dirty="0" smtClean="0">
                <a:solidFill>
                  <a:srgbClr val="00B050"/>
                </a:solidFill>
                <a:effectLst>
                  <a:outerShdw blurRad="38100" dist="38100" dir="2700000" algn="tl">
                    <a:srgbClr val="000000">
                      <a:alpha val="43137"/>
                    </a:srgbClr>
                  </a:outerShdw>
                </a:effectLst>
              </a:rPr>
              <a:t>?</a:t>
            </a:r>
            <a:endParaRPr lang="hr-BA" sz="4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0357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1244</TotalTime>
  <Words>2876</Words>
  <Application>Microsoft Office PowerPoint</Application>
  <PresentationFormat>Široki zaslon</PresentationFormat>
  <Paragraphs>640</Paragraphs>
  <Slides>136</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136</vt:i4>
      </vt:variant>
    </vt:vector>
  </HeadingPairs>
  <TitlesOfParts>
    <vt:vector size="139" baseType="lpstr">
      <vt:lpstr>Arial</vt:lpstr>
      <vt:lpstr>Garamond</vt:lpstr>
      <vt:lpstr>Organic</vt:lpstr>
      <vt:lpstr>Imena i imendani</vt:lpstr>
      <vt:lpstr>Koja je razlika između svetkovine, blagdana i spomendana?</vt:lpstr>
      <vt:lpstr>Koja je razlika između svetkovine, blagdana i spomendana?</vt:lpstr>
      <vt:lpstr>Koja su tri temeljna dijela crkvene (liturgijske godine)?</vt:lpstr>
      <vt:lpstr>Koja su tri temeljna dijela crkvene (liturgijske godine)?</vt:lpstr>
      <vt:lpstr>Koji je najstariji i temeljni blagdan Crkve?</vt:lpstr>
      <vt:lpstr>Koji je najstariji i temeljni blagdan Crkve?</vt:lpstr>
      <vt:lpstr>Koja je najveća kršćanska svetkovina?</vt:lpstr>
      <vt:lpstr>Koja je najveća kršćanska svetkovina?</vt:lpstr>
      <vt:lpstr>Koju svetkovinu Crkva slavi 40 dana nakon Uskrsa?</vt:lpstr>
      <vt:lpstr>Koju svetkovinu Crkva slavi 40 dana nakon Uskrsa?</vt:lpstr>
      <vt:lpstr>Koja se svetkovina Crkve veže uz Duha Svetoga i njegove svete darove  (50. dan po Uskrsu)?</vt:lpstr>
      <vt:lpstr>Koja se svetkovina Crkve veže uz Duha Svetoga i njegove svete darove  (50. dan po Uskrsu)?</vt:lpstr>
      <vt:lpstr>Kako se računa datum Uskrsa?</vt:lpstr>
      <vt:lpstr>Kako se računa datum Uskrsa?</vt:lpstr>
      <vt:lpstr>Koje je značenje i važnost imendana za vjernike?</vt:lpstr>
      <vt:lpstr>Koje je značenje i važnost imendana za vjernike?</vt:lpstr>
      <vt:lpstr>Koje je biblijsko-kršćansko shvaćanje (značenje) imena?</vt:lpstr>
      <vt:lpstr>Koje je biblijsko-kršćansko shvaćanje (značenje) imena?</vt:lpstr>
      <vt:lpstr>Navedi neka biblijska imena i njihovo značenje (poruku).</vt:lpstr>
      <vt:lpstr>Navedi neka biblijska imena i njihovo značenje (poruku).</vt:lpstr>
      <vt:lpstr>Što znači latinska uzrečica:  „Nomen est omen!”?</vt:lpstr>
      <vt:lpstr>Što znači latinska uzrečica:  „Nomen est omen!”?</vt:lpstr>
      <vt:lpstr>Kako se računa dan imendana?</vt:lpstr>
      <vt:lpstr>Kako se računa dan imendana?</vt:lpstr>
      <vt:lpstr>Koje je značenje tvojega imena? Je li tvoje ime biblijsko, svetačko, narodno ili koje drugo? Iz kojeg jezika dolazi?</vt:lpstr>
      <vt:lpstr>Kada je tvoj imendan?</vt:lpstr>
      <vt:lpstr>Što znaš o svecu vezanom uz tvoje ime?</vt:lpstr>
      <vt:lpstr>Koju svetkovinu Crkva slavi 1. siječnja?</vt:lpstr>
      <vt:lpstr>Koju svetkovinu Crkva slavi 1. siječnja?</vt:lpstr>
      <vt:lpstr>Koju svetkovinu Crkva slavi 6. siječnja?</vt:lpstr>
      <vt:lpstr>Koju svetkovinu Crkva slavi 6. siječnja?</vt:lpstr>
      <vt:lpstr>Koji blagdan Crkva slavi 2. veljače?</vt:lpstr>
      <vt:lpstr>Koji blagdan Crkva slavi 2. veljače?</vt:lpstr>
      <vt:lpstr>Koji spomendan Crkva slavi 3. veljače?</vt:lpstr>
      <vt:lpstr>Koji spomendan Crkva slavi 3. veljače?</vt:lpstr>
      <vt:lpstr>Koji spomendan Crkva slavi 10. veljače?</vt:lpstr>
      <vt:lpstr>Koji spomendan Crkva slavi 10. veljače?</vt:lpstr>
      <vt:lpstr>Koji spomendan Crkva slavi 11. veljače?</vt:lpstr>
      <vt:lpstr>Koji blagdan Crkva slavi 11. veljače?</vt:lpstr>
      <vt:lpstr>Koji spomendan Crkva slavi 14. veljače?</vt:lpstr>
      <vt:lpstr>Koji spomendan Crkva slavi 14. veljače?</vt:lpstr>
      <vt:lpstr>Koju svetkovinu Crkva slavi 19. ožujka?</vt:lpstr>
      <vt:lpstr>Koju svetkovinu Crkva slavi 19. ožujka?</vt:lpstr>
      <vt:lpstr>Koju svetkovinu Crkva slavi 25. ožujka?</vt:lpstr>
      <vt:lpstr>Koju svetkovinu Crkva slavi 25. ožujka?</vt:lpstr>
      <vt:lpstr>Koji spomendan Crkva slavi 23. travnja?</vt:lpstr>
      <vt:lpstr>Koji spomendan Crkva slavi 23. travnja?</vt:lpstr>
      <vt:lpstr>Koji blagdan Crkva slavi 25. travnja?</vt:lpstr>
      <vt:lpstr>Koji blagdan Crkva slavi 25. travnja?</vt:lpstr>
      <vt:lpstr>Koji blagdan Crkva slavi 3. svibnja?</vt:lpstr>
      <vt:lpstr>Koji blagdan Crkva slavi 3. svibnja?</vt:lpstr>
      <vt:lpstr>Koji spomendan Crkva slavi 7. svibnja?</vt:lpstr>
      <vt:lpstr>Koji spomendan Crkva slavi 7. svibnja?</vt:lpstr>
      <vt:lpstr>Koje spomendane Crkva slavi 10. svibnja?</vt:lpstr>
      <vt:lpstr>Koje spomendane Crkva slavi 10. svibnja?</vt:lpstr>
      <vt:lpstr>Koji blagdan Crkva slavi 12. svibnja?</vt:lpstr>
      <vt:lpstr>Koji spomendan Crkva slavi 12. svibnja?</vt:lpstr>
      <vt:lpstr>Koji blagdan Crkva slavi 13. svibnja?</vt:lpstr>
      <vt:lpstr>Koji blagdan Crkva slavi 13. svibnja?</vt:lpstr>
      <vt:lpstr>Koji blagdan Crkva slavi 14. svibnja?</vt:lpstr>
      <vt:lpstr>Koji blagdan Crkva slavi 14. svibnja?</vt:lpstr>
      <vt:lpstr>Koji blagdan Crkva slavi 24. svibnja?</vt:lpstr>
      <vt:lpstr>Koji blagdan Crkva slavi 24. svibnja?</vt:lpstr>
      <vt:lpstr>Koji blagdan Crkva slavi 31. svibnja?</vt:lpstr>
      <vt:lpstr>Koji blagdan Crkva slavi 31. svibnja?</vt:lpstr>
      <vt:lpstr>Koji spomendan Crkva slavi 13. lipnja?</vt:lpstr>
      <vt:lpstr>Koji spomendan Crkva slavi 13. lipnja?</vt:lpstr>
      <vt:lpstr>Koju svetkovinu Crkva slavi 24. lipnja?</vt:lpstr>
      <vt:lpstr>Koju svetkovinu Crkva slavi 24. lipnja?</vt:lpstr>
      <vt:lpstr>Koju svetkovinu Crkva slavi 29. lipnja?</vt:lpstr>
      <vt:lpstr>Koju svetkovinu Crkva slavi 29. lipnja?</vt:lpstr>
      <vt:lpstr>Koji blagdan Crkva slavi 3. srpnja?</vt:lpstr>
      <vt:lpstr>Koji blagdan Crkva slavi 3. srpnja?</vt:lpstr>
      <vt:lpstr>Koji blagdan Crkva slavi 25. srpnja?</vt:lpstr>
      <vt:lpstr>Koji blagdan Crkva slavi 25. srpnja?</vt:lpstr>
      <vt:lpstr>Koji spomendan Crkva slavi 26. srpnja?</vt:lpstr>
      <vt:lpstr>Koji spomendan Crkva slavi 26. srpnja?</vt:lpstr>
      <vt:lpstr>Koji blagdan Crkva slavi 5. kolovoza?</vt:lpstr>
      <vt:lpstr>Koji blagdan Crkva slavi 5. kolovoza?</vt:lpstr>
      <vt:lpstr>Koji spomendan Crkva slavi 8. kolovoza?</vt:lpstr>
      <vt:lpstr>Koji spomendan Crkva slavi 8. kolovoza?</vt:lpstr>
      <vt:lpstr>Koji blagdan Crkva slavi 10. kolovoza?</vt:lpstr>
      <vt:lpstr>Koji blagdan Crkva slavi 10. kolovoza?</vt:lpstr>
      <vt:lpstr>Koju svetkovinu Crkva slavi 15. kolovoza?</vt:lpstr>
      <vt:lpstr>Koju svetkovinu Crkva slavi 15. kolovoza?</vt:lpstr>
      <vt:lpstr>Koji spomendan Crkva slavi 24. kolovoza?</vt:lpstr>
      <vt:lpstr>Koji spomendan Crkva slavi 24. kolovoza?</vt:lpstr>
      <vt:lpstr>Koji spomendan Crkva slavi 5. rujna?</vt:lpstr>
      <vt:lpstr>Koji spomendan Crkva slavi 5. rujna?</vt:lpstr>
      <vt:lpstr>Koji spomendan Crkva slavi 7. rujna?</vt:lpstr>
      <vt:lpstr>Koji spomendan Crkva slavi 7. rujna?</vt:lpstr>
      <vt:lpstr>Koji blagdan Crkva slavi 8. rujna?</vt:lpstr>
      <vt:lpstr>Koji blagdan Crkva slavi 8. rujna?</vt:lpstr>
      <vt:lpstr>Koji blagdan Crkva slavi 21. rujna?</vt:lpstr>
      <vt:lpstr>Koji blagdan Crkva slavi 21. rujna?</vt:lpstr>
      <vt:lpstr>Koji blagdan Crkva slavi 29. rujna?</vt:lpstr>
      <vt:lpstr>Koji blagdan Crkva slavi 29. rujna?</vt:lpstr>
      <vt:lpstr>Koji spomendan Crkva slavi 4. listopada?</vt:lpstr>
      <vt:lpstr>Koji spomendan Crkva slavi 4. listopada?</vt:lpstr>
      <vt:lpstr>Koji blagdan Crkva slavi 18. listopada?</vt:lpstr>
      <vt:lpstr>Koji blagdan Crkva slavi 18. listopada?</vt:lpstr>
      <vt:lpstr>Koji spomendan Crkva slavi 22. listopada?</vt:lpstr>
      <vt:lpstr>Koji spomendan Crkva slavi 22. listopada?</vt:lpstr>
      <vt:lpstr>Koju svetkovinu Crkva slavi 1. studenog?</vt:lpstr>
      <vt:lpstr>Koju svetkovinu Crkva slavi 1. studenog?</vt:lpstr>
      <vt:lpstr>Koju spomendan Crkva slavi 2. studenog?</vt:lpstr>
      <vt:lpstr>Koju spomendan Crkva slavi 2. studenog?</vt:lpstr>
      <vt:lpstr>Koju spomendan Crkva slavi 10. studenog?</vt:lpstr>
      <vt:lpstr>Koju spomendan Crkva slavi 10. studenog?</vt:lpstr>
      <vt:lpstr>Koju spomendan Crkva slavi 11. studenog?</vt:lpstr>
      <vt:lpstr>Koju spomendan Crkva slavi 11. studenog?</vt:lpstr>
      <vt:lpstr>Koju spomendan Crkva slavi 14. studenog?</vt:lpstr>
      <vt:lpstr>Koju spomendan Crkva slavi 14. studenog?</vt:lpstr>
      <vt:lpstr>Koju spomendan Crkva slavi 25. studenog?</vt:lpstr>
      <vt:lpstr>Koju spomendan Crkva slavi 25. studenog?</vt:lpstr>
      <vt:lpstr>Koju blagdan Crkva slavi 30. studenog?</vt:lpstr>
      <vt:lpstr>Koju blagdan Crkva slavi 30. studenog?</vt:lpstr>
      <vt:lpstr>Koju spomendan Crkva slavi 4. prosinca?</vt:lpstr>
      <vt:lpstr>Koju spomendan Crkva slavi 4. prosinca?</vt:lpstr>
      <vt:lpstr>Koju spomendan Crkva slavi 6. prosinca?</vt:lpstr>
      <vt:lpstr>Koju spomendan Crkva slavi 6. prosinca?</vt:lpstr>
      <vt:lpstr>Koju spomendan Crkva slavi 13. prosinca?</vt:lpstr>
      <vt:lpstr>Koju spomendan Crkva slavi 13. prosinca?</vt:lpstr>
      <vt:lpstr>Koju svetkovinu Crkva slavi 25. prosinca?</vt:lpstr>
      <vt:lpstr>Koju svetkovinu Crkva slavi 25. prosinca?</vt:lpstr>
      <vt:lpstr>Koji blagdan Crkva slavi 26. prosinca?</vt:lpstr>
      <vt:lpstr>Koji blagdan Crkva slavi 26. prosinca?</vt:lpstr>
      <vt:lpstr>Koji blagdan Crkva slavi 27. prosinca?</vt:lpstr>
      <vt:lpstr>Koji blagdan Crkva slavi 27. prosinca?</vt:lpstr>
      <vt:lpstr>Koji blagdan Crkva slavi 28. prosinca?</vt:lpstr>
      <vt:lpstr>Koji blagdan Crkva slavi 28. prosinca?</vt:lpstr>
      <vt:lpstr>Koji spomendan Crkva slavi 31. prosinca?</vt:lpstr>
      <vt:lpstr>Koji spomendan Crkva slavi 31. prosinca?</vt:lpstr>
      <vt:lpstr>Zaključak...</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Liturgijski blagdani i kršćanska simbolika</dc:title>
  <dc:creator>Tvrtko Beus</dc:creator>
  <cp:lastModifiedBy>Hewlett-Packard Company</cp:lastModifiedBy>
  <cp:revision>124</cp:revision>
  <dcterms:created xsi:type="dcterms:W3CDTF">2018-01-29T19:36:14Z</dcterms:created>
  <dcterms:modified xsi:type="dcterms:W3CDTF">2020-04-02T10:34:58Z</dcterms:modified>
  <cp:contentStatus/>
</cp:coreProperties>
</file>