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6" r:id="rId5"/>
    <p:sldId id="262" r:id="rId6"/>
    <p:sldId id="259" r:id="rId7"/>
    <p:sldId id="260" r:id="rId8"/>
    <p:sldId id="263" r:id="rId9"/>
    <p:sldId id="264" r:id="rId10"/>
    <p:sldId id="265" r:id="rId11"/>
    <p:sldId id="258" r:id="rId12"/>
    <p:sldId id="267" r:id="rId13"/>
    <p:sldId id="271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B0639F-D51B-4AD9-831A-E61876767B6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A3B87E-63DF-4F18-B02F-0E5AAB527EFB}">
      <dgm:prSet/>
      <dgm:spPr/>
      <dgm:t>
        <a:bodyPr/>
        <a:lstStyle/>
        <a:p>
          <a:r>
            <a:rPr lang="hr-HR"/>
            <a:t>„Sakramenti su mjesta susreta s Gospodinom jer su to znakovi Božje prisutnosti i darivanja. Oni su znakovi Božje ljubavi upućeni čovjeku.”</a:t>
          </a:r>
          <a:endParaRPr lang="en-US"/>
        </a:p>
      </dgm:t>
    </dgm:pt>
    <dgm:pt modelId="{FB9E3B9B-2EAA-4717-B07A-234392BDB44E}" type="parTrans" cxnId="{338887CD-FD97-45C1-A73F-F84815F7D592}">
      <dgm:prSet/>
      <dgm:spPr/>
      <dgm:t>
        <a:bodyPr/>
        <a:lstStyle/>
        <a:p>
          <a:endParaRPr lang="en-US"/>
        </a:p>
      </dgm:t>
    </dgm:pt>
    <dgm:pt modelId="{392157B1-0B1D-4919-A5D6-6DB4894984A2}" type="sibTrans" cxnId="{338887CD-FD97-45C1-A73F-F84815F7D592}">
      <dgm:prSet/>
      <dgm:spPr/>
      <dgm:t>
        <a:bodyPr/>
        <a:lstStyle/>
        <a:p>
          <a:endParaRPr lang="en-US"/>
        </a:p>
      </dgm:t>
    </dgm:pt>
    <dgm:pt modelId="{C14424C4-05DD-42E0-B825-81E2C62208EC}">
      <dgm:prSet/>
      <dgm:spPr/>
      <dgm:t>
        <a:bodyPr/>
        <a:lstStyle/>
        <a:p>
          <a:r>
            <a:rPr lang="hr-HR"/>
            <a:t>„Sakramenti su mjesto susreta s Gospodinom jer u njima primamo Božju milost. Oni su nam postaje na našem životnom putu rasta u vjeri.”</a:t>
          </a:r>
          <a:endParaRPr lang="en-US"/>
        </a:p>
      </dgm:t>
    </dgm:pt>
    <dgm:pt modelId="{3AEB01F1-7E7B-46CD-9213-DC140260ECE0}" type="parTrans" cxnId="{9DF631A9-BE83-4E1F-9555-F487923924CC}">
      <dgm:prSet/>
      <dgm:spPr/>
      <dgm:t>
        <a:bodyPr/>
        <a:lstStyle/>
        <a:p>
          <a:endParaRPr lang="en-US"/>
        </a:p>
      </dgm:t>
    </dgm:pt>
    <dgm:pt modelId="{B7D519BF-6E73-4A85-AA54-210B067B8A9F}" type="sibTrans" cxnId="{9DF631A9-BE83-4E1F-9555-F487923924CC}">
      <dgm:prSet/>
      <dgm:spPr/>
      <dgm:t>
        <a:bodyPr/>
        <a:lstStyle/>
        <a:p>
          <a:endParaRPr lang="en-US"/>
        </a:p>
      </dgm:t>
    </dgm:pt>
    <dgm:pt modelId="{BA2CD66C-01B7-491D-85CF-73C73C9BCF6D}">
      <dgm:prSet/>
      <dgm:spPr/>
      <dgm:t>
        <a:bodyPr/>
        <a:lstStyle/>
        <a:p>
          <a:r>
            <a:rPr lang="hr-BA"/>
            <a:t>„Sakramenti </a:t>
          </a:r>
          <a:r>
            <a:rPr lang="hr-BA" b="1"/>
            <a:t>su</a:t>
          </a:r>
          <a:r>
            <a:rPr lang="hr-BA"/>
            <a:t> mjesta susreta  s Gospodinom jer se u svakom sakramentu osjećamo kao da je Gospodin pored nas i da nas čuje i čuva.”</a:t>
          </a:r>
          <a:endParaRPr lang="en-US"/>
        </a:p>
      </dgm:t>
    </dgm:pt>
    <dgm:pt modelId="{4485624A-43E6-4FB6-B072-9EADE8C34D99}" type="parTrans" cxnId="{AFA9DCEC-6C27-4396-9DAD-FC2EBF4FCF24}">
      <dgm:prSet/>
      <dgm:spPr/>
      <dgm:t>
        <a:bodyPr/>
        <a:lstStyle/>
        <a:p>
          <a:endParaRPr lang="en-US"/>
        </a:p>
      </dgm:t>
    </dgm:pt>
    <dgm:pt modelId="{41BE4705-29BF-41EE-8DDF-34806AE93D94}" type="sibTrans" cxnId="{AFA9DCEC-6C27-4396-9DAD-FC2EBF4FCF24}">
      <dgm:prSet/>
      <dgm:spPr/>
      <dgm:t>
        <a:bodyPr/>
        <a:lstStyle/>
        <a:p>
          <a:endParaRPr lang="en-US"/>
        </a:p>
      </dgm:t>
    </dgm:pt>
    <dgm:pt modelId="{7D8816C8-0556-40E2-BD26-62D760E2F570}">
      <dgm:prSet/>
      <dgm:spPr/>
      <dgm:t>
        <a:bodyPr/>
        <a:lstStyle/>
        <a:p>
          <a:r>
            <a:rPr lang="hr-BA" i="1"/>
            <a:t>„</a:t>
          </a:r>
          <a:r>
            <a:rPr lang="hr-HR"/>
            <a:t>Sakramenti </a:t>
          </a:r>
          <a:r>
            <a:rPr lang="hr-HR" b="1"/>
            <a:t>su</a:t>
          </a:r>
          <a:r>
            <a:rPr lang="hr-HR"/>
            <a:t> mjesta susreta s Gospodinom jer se u svakom sakramentu osjećamo kao da Gospodin stoji kraj nas i drži nam ruku na ramenu.”</a:t>
          </a:r>
          <a:endParaRPr lang="en-US"/>
        </a:p>
      </dgm:t>
    </dgm:pt>
    <dgm:pt modelId="{30EA3E79-5806-4EB4-8A30-6EDF64FEDFF2}" type="parTrans" cxnId="{603E5991-DE00-4104-A5C3-259EA4CAFFDB}">
      <dgm:prSet/>
      <dgm:spPr/>
      <dgm:t>
        <a:bodyPr/>
        <a:lstStyle/>
        <a:p>
          <a:endParaRPr lang="en-US"/>
        </a:p>
      </dgm:t>
    </dgm:pt>
    <dgm:pt modelId="{67860593-6D0E-4647-8D62-AA77DE25E876}" type="sibTrans" cxnId="{603E5991-DE00-4104-A5C3-259EA4CAFFDB}">
      <dgm:prSet/>
      <dgm:spPr/>
      <dgm:t>
        <a:bodyPr/>
        <a:lstStyle/>
        <a:p>
          <a:endParaRPr lang="en-US"/>
        </a:p>
      </dgm:t>
    </dgm:pt>
    <dgm:pt modelId="{20199304-5513-457F-9DC7-D2EF4D0619F5}" type="pres">
      <dgm:prSet presAssocID="{C5B0639F-D51B-4AD9-831A-E61876767B6E}" presName="linear" presStyleCnt="0">
        <dgm:presLayoutVars>
          <dgm:animLvl val="lvl"/>
          <dgm:resizeHandles val="exact"/>
        </dgm:presLayoutVars>
      </dgm:prSet>
      <dgm:spPr/>
    </dgm:pt>
    <dgm:pt modelId="{4C2ABA59-3C59-4D03-805E-4C84CE77C142}" type="pres">
      <dgm:prSet presAssocID="{ACA3B87E-63DF-4F18-B02F-0E5AAB527EF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0BD3985-F52D-49CF-A7E3-31349392B4ED}" type="pres">
      <dgm:prSet presAssocID="{392157B1-0B1D-4919-A5D6-6DB4894984A2}" presName="spacer" presStyleCnt="0"/>
      <dgm:spPr/>
    </dgm:pt>
    <dgm:pt modelId="{F94EF2D2-0F64-487D-AEA9-67175A346D23}" type="pres">
      <dgm:prSet presAssocID="{C14424C4-05DD-42E0-B825-81E2C62208E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75EE55C-A874-4DF1-AD23-710356DD1DE4}" type="pres">
      <dgm:prSet presAssocID="{B7D519BF-6E73-4A85-AA54-210B067B8A9F}" presName="spacer" presStyleCnt="0"/>
      <dgm:spPr/>
    </dgm:pt>
    <dgm:pt modelId="{F1E4CFC8-2776-474F-BDEC-19EE1DA01215}" type="pres">
      <dgm:prSet presAssocID="{BA2CD66C-01B7-491D-85CF-73C73C9BCF6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A00CC65-A2B9-4E41-B0D9-2EEF0A399999}" type="pres">
      <dgm:prSet presAssocID="{41BE4705-29BF-41EE-8DDF-34806AE93D94}" presName="spacer" presStyleCnt="0"/>
      <dgm:spPr/>
    </dgm:pt>
    <dgm:pt modelId="{502FD6BB-BA84-4442-9660-209550E4E8EF}" type="pres">
      <dgm:prSet presAssocID="{7D8816C8-0556-40E2-BD26-62D760E2F57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318010C-568B-4AE7-A392-49D5AE5342B2}" type="presOf" srcId="{7D8816C8-0556-40E2-BD26-62D760E2F570}" destId="{502FD6BB-BA84-4442-9660-209550E4E8EF}" srcOrd="0" destOrd="0" presId="urn:microsoft.com/office/officeart/2005/8/layout/vList2"/>
    <dgm:cxn modelId="{1EFD292B-323E-4424-BDB5-7A4FAB2C15F0}" type="presOf" srcId="{C14424C4-05DD-42E0-B825-81E2C62208EC}" destId="{F94EF2D2-0F64-487D-AEA9-67175A346D23}" srcOrd="0" destOrd="0" presId="urn:microsoft.com/office/officeart/2005/8/layout/vList2"/>
    <dgm:cxn modelId="{16E53966-DD55-45D1-A5B7-7C063476C323}" type="presOf" srcId="{C5B0639F-D51B-4AD9-831A-E61876767B6E}" destId="{20199304-5513-457F-9DC7-D2EF4D0619F5}" srcOrd="0" destOrd="0" presId="urn:microsoft.com/office/officeart/2005/8/layout/vList2"/>
    <dgm:cxn modelId="{3162B66E-0965-4018-9D62-3E18026F7557}" type="presOf" srcId="{ACA3B87E-63DF-4F18-B02F-0E5AAB527EFB}" destId="{4C2ABA59-3C59-4D03-805E-4C84CE77C142}" srcOrd="0" destOrd="0" presId="urn:microsoft.com/office/officeart/2005/8/layout/vList2"/>
    <dgm:cxn modelId="{36DE2C76-62BE-485E-9986-E1E7C7E1F453}" type="presOf" srcId="{BA2CD66C-01B7-491D-85CF-73C73C9BCF6D}" destId="{F1E4CFC8-2776-474F-BDEC-19EE1DA01215}" srcOrd="0" destOrd="0" presId="urn:microsoft.com/office/officeart/2005/8/layout/vList2"/>
    <dgm:cxn modelId="{603E5991-DE00-4104-A5C3-259EA4CAFFDB}" srcId="{C5B0639F-D51B-4AD9-831A-E61876767B6E}" destId="{7D8816C8-0556-40E2-BD26-62D760E2F570}" srcOrd="3" destOrd="0" parTransId="{30EA3E79-5806-4EB4-8A30-6EDF64FEDFF2}" sibTransId="{67860593-6D0E-4647-8D62-AA77DE25E876}"/>
    <dgm:cxn modelId="{9DF631A9-BE83-4E1F-9555-F487923924CC}" srcId="{C5B0639F-D51B-4AD9-831A-E61876767B6E}" destId="{C14424C4-05DD-42E0-B825-81E2C62208EC}" srcOrd="1" destOrd="0" parTransId="{3AEB01F1-7E7B-46CD-9213-DC140260ECE0}" sibTransId="{B7D519BF-6E73-4A85-AA54-210B067B8A9F}"/>
    <dgm:cxn modelId="{338887CD-FD97-45C1-A73F-F84815F7D592}" srcId="{C5B0639F-D51B-4AD9-831A-E61876767B6E}" destId="{ACA3B87E-63DF-4F18-B02F-0E5AAB527EFB}" srcOrd="0" destOrd="0" parTransId="{FB9E3B9B-2EAA-4717-B07A-234392BDB44E}" sibTransId="{392157B1-0B1D-4919-A5D6-6DB4894984A2}"/>
    <dgm:cxn modelId="{AFA9DCEC-6C27-4396-9DAD-FC2EBF4FCF24}" srcId="{C5B0639F-D51B-4AD9-831A-E61876767B6E}" destId="{BA2CD66C-01B7-491D-85CF-73C73C9BCF6D}" srcOrd="2" destOrd="0" parTransId="{4485624A-43E6-4FB6-B072-9EADE8C34D99}" sibTransId="{41BE4705-29BF-41EE-8DDF-34806AE93D94}"/>
    <dgm:cxn modelId="{7C240784-E754-4A4B-A2A7-5A4AF31FB2A9}" type="presParOf" srcId="{20199304-5513-457F-9DC7-D2EF4D0619F5}" destId="{4C2ABA59-3C59-4D03-805E-4C84CE77C142}" srcOrd="0" destOrd="0" presId="urn:microsoft.com/office/officeart/2005/8/layout/vList2"/>
    <dgm:cxn modelId="{5921FF1F-1C45-42B7-81ED-402D2C1CDC11}" type="presParOf" srcId="{20199304-5513-457F-9DC7-D2EF4D0619F5}" destId="{A0BD3985-F52D-49CF-A7E3-31349392B4ED}" srcOrd="1" destOrd="0" presId="urn:microsoft.com/office/officeart/2005/8/layout/vList2"/>
    <dgm:cxn modelId="{A9CCAD00-F31D-4FD3-BCAA-F88E12EF01D7}" type="presParOf" srcId="{20199304-5513-457F-9DC7-D2EF4D0619F5}" destId="{F94EF2D2-0F64-487D-AEA9-67175A346D23}" srcOrd="2" destOrd="0" presId="urn:microsoft.com/office/officeart/2005/8/layout/vList2"/>
    <dgm:cxn modelId="{7DDE64F1-A48D-40E8-9ACD-22CEA304F63F}" type="presParOf" srcId="{20199304-5513-457F-9DC7-D2EF4D0619F5}" destId="{275EE55C-A874-4DF1-AD23-710356DD1DE4}" srcOrd="3" destOrd="0" presId="urn:microsoft.com/office/officeart/2005/8/layout/vList2"/>
    <dgm:cxn modelId="{BBBD7523-5CD0-4FFE-B30B-B92D5AB20778}" type="presParOf" srcId="{20199304-5513-457F-9DC7-D2EF4D0619F5}" destId="{F1E4CFC8-2776-474F-BDEC-19EE1DA01215}" srcOrd="4" destOrd="0" presId="urn:microsoft.com/office/officeart/2005/8/layout/vList2"/>
    <dgm:cxn modelId="{492D5230-831F-48AA-ACD3-506E1AC6CC48}" type="presParOf" srcId="{20199304-5513-457F-9DC7-D2EF4D0619F5}" destId="{9A00CC65-A2B9-4E41-B0D9-2EEF0A399999}" srcOrd="5" destOrd="0" presId="urn:microsoft.com/office/officeart/2005/8/layout/vList2"/>
    <dgm:cxn modelId="{71D9B13C-9C1D-492D-9F97-E916BC95955E}" type="presParOf" srcId="{20199304-5513-457F-9DC7-D2EF4D0619F5}" destId="{502FD6BB-BA84-4442-9660-209550E4E8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B05ADF-0B6F-4AF6-83DD-8A456080EDB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545CC9E-6834-4666-8736-850D8BCD10B2}">
      <dgm:prSet/>
      <dgm:spPr/>
      <dgm:t>
        <a:bodyPr/>
        <a:lstStyle/>
        <a:p>
          <a:r>
            <a:rPr lang="hr-HR"/>
            <a:t>TEMA: SAKRAMENTI</a:t>
          </a:r>
          <a:endParaRPr lang="en-US"/>
        </a:p>
      </dgm:t>
    </dgm:pt>
    <dgm:pt modelId="{5B9967BE-592A-42F9-AB40-CDA65D3857DF}" type="parTrans" cxnId="{A79C0B8C-E9D2-4F6E-ABB3-1299E7A0E580}">
      <dgm:prSet/>
      <dgm:spPr/>
      <dgm:t>
        <a:bodyPr/>
        <a:lstStyle/>
        <a:p>
          <a:endParaRPr lang="en-US"/>
        </a:p>
      </dgm:t>
    </dgm:pt>
    <dgm:pt modelId="{4239E6CB-7C36-419A-8C18-0C8C53E38F13}" type="sibTrans" cxnId="{A79C0B8C-E9D2-4F6E-ABB3-1299E7A0E580}">
      <dgm:prSet/>
      <dgm:spPr/>
      <dgm:t>
        <a:bodyPr/>
        <a:lstStyle/>
        <a:p>
          <a:endParaRPr lang="en-US"/>
        </a:p>
      </dgm:t>
    </dgm:pt>
    <dgm:pt modelId="{78A572ED-69AB-4D92-A574-98F1FADDFD9D}">
      <dgm:prSet/>
      <dgm:spPr/>
      <dgm:t>
        <a:bodyPr/>
        <a:lstStyle/>
        <a:p>
          <a:r>
            <a:rPr lang="hr-HR"/>
            <a:t>OBLIK RADA: RAD U PARU</a:t>
          </a:r>
          <a:endParaRPr lang="en-US"/>
        </a:p>
      </dgm:t>
    </dgm:pt>
    <dgm:pt modelId="{697B758D-FC54-4946-A304-35E45FC3531F}" type="parTrans" cxnId="{64EBF2B6-A6BC-440D-9686-55C285CF34B1}">
      <dgm:prSet/>
      <dgm:spPr/>
      <dgm:t>
        <a:bodyPr/>
        <a:lstStyle/>
        <a:p>
          <a:endParaRPr lang="en-US"/>
        </a:p>
      </dgm:t>
    </dgm:pt>
    <dgm:pt modelId="{41655724-C427-4148-8926-76CE4F442B8D}" type="sibTrans" cxnId="{64EBF2B6-A6BC-440D-9686-55C285CF34B1}">
      <dgm:prSet/>
      <dgm:spPr/>
      <dgm:t>
        <a:bodyPr/>
        <a:lstStyle/>
        <a:p>
          <a:endParaRPr lang="en-US"/>
        </a:p>
      </dgm:t>
    </dgm:pt>
    <dgm:pt modelId="{EDC20D9A-7B13-4CBC-8709-74A6104A52ED}">
      <dgm:prSet/>
      <dgm:spPr/>
      <dgm:t>
        <a:bodyPr/>
        <a:lstStyle/>
        <a:p>
          <a:r>
            <a:rPr lang="hr-HR"/>
            <a:t>CILJ: UPOZNATI FAZE I PROĆI KROZ NJIH</a:t>
          </a:r>
          <a:endParaRPr lang="en-US"/>
        </a:p>
      </dgm:t>
    </dgm:pt>
    <dgm:pt modelId="{2D6BA2CF-E9AF-4BF0-A6AF-69F2F2700EDD}" type="parTrans" cxnId="{719F2AB2-DB24-4476-BBD3-44A4AAADFEFF}">
      <dgm:prSet/>
      <dgm:spPr/>
      <dgm:t>
        <a:bodyPr/>
        <a:lstStyle/>
        <a:p>
          <a:endParaRPr lang="en-US"/>
        </a:p>
      </dgm:t>
    </dgm:pt>
    <dgm:pt modelId="{772363E7-D296-48D4-B9D8-F12CEF0A9EC2}" type="sibTrans" cxnId="{719F2AB2-DB24-4476-BBD3-44A4AAADFEFF}">
      <dgm:prSet/>
      <dgm:spPr/>
      <dgm:t>
        <a:bodyPr/>
        <a:lstStyle/>
        <a:p>
          <a:endParaRPr lang="en-US"/>
        </a:p>
      </dgm:t>
    </dgm:pt>
    <dgm:pt modelId="{4AEFA3C9-620B-47E2-A978-B5ABC2133CE2}">
      <dgm:prSet/>
      <dgm:spPr/>
      <dgm:t>
        <a:bodyPr/>
        <a:lstStyle/>
        <a:p>
          <a:r>
            <a:rPr lang="hr-HR"/>
            <a:t>AKTIVNOST: NAPRAVITI MALO ISTRAŽIVANJE</a:t>
          </a:r>
          <a:endParaRPr lang="en-US"/>
        </a:p>
      </dgm:t>
    </dgm:pt>
    <dgm:pt modelId="{49BE3217-7E05-4972-A581-1749BC86DC6B}" type="parTrans" cxnId="{5C5FC24B-582E-4237-835F-F2197AC1C32A}">
      <dgm:prSet/>
      <dgm:spPr/>
      <dgm:t>
        <a:bodyPr/>
        <a:lstStyle/>
        <a:p>
          <a:endParaRPr lang="en-US"/>
        </a:p>
      </dgm:t>
    </dgm:pt>
    <dgm:pt modelId="{38B8918C-8A22-46A8-AAA3-3B4F3A56614A}" type="sibTrans" cxnId="{5C5FC24B-582E-4237-835F-F2197AC1C32A}">
      <dgm:prSet/>
      <dgm:spPr/>
      <dgm:t>
        <a:bodyPr/>
        <a:lstStyle/>
        <a:p>
          <a:endParaRPr lang="en-US"/>
        </a:p>
      </dgm:t>
    </dgm:pt>
    <dgm:pt modelId="{E0B2E77B-08F8-4AC6-92A9-AE47E89C9C27}" type="pres">
      <dgm:prSet presAssocID="{1DB05ADF-0B6F-4AF6-83DD-8A456080EDB4}" presName="linear" presStyleCnt="0">
        <dgm:presLayoutVars>
          <dgm:animLvl val="lvl"/>
          <dgm:resizeHandles val="exact"/>
        </dgm:presLayoutVars>
      </dgm:prSet>
      <dgm:spPr/>
    </dgm:pt>
    <dgm:pt modelId="{7411938A-3B80-4FC8-A940-FBE7890D2D21}" type="pres">
      <dgm:prSet presAssocID="{D545CC9E-6834-4666-8736-850D8BCD10B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84F06ED-F491-4361-AEBB-5FBD2ACE86E1}" type="pres">
      <dgm:prSet presAssocID="{4239E6CB-7C36-419A-8C18-0C8C53E38F13}" presName="spacer" presStyleCnt="0"/>
      <dgm:spPr/>
    </dgm:pt>
    <dgm:pt modelId="{0325AA01-E447-4253-BF27-22A33F6B32E7}" type="pres">
      <dgm:prSet presAssocID="{78A572ED-69AB-4D92-A574-98F1FADDFD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B58F4C-1207-4710-8E77-461EB18D2AF2}" type="pres">
      <dgm:prSet presAssocID="{41655724-C427-4148-8926-76CE4F442B8D}" presName="spacer" presStyleCnt="0"/>
      <dgm:spPr/>
    </dgm:pt>
    <dgm:pt modelId="{F2C1D620-4566-404C-AD9C-5EC6E109CD00}" type="pres">
      <dgm:prSet presAssocID="{EDC20D9A-7B13-4CBC-8709-74A6104A52E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C86D969-BACA-4998-92ED-A6304045BFC1}" type="pres">
      <dgm:prSet presAssocID="{772363E7-D296-48D4-B9D8-F12CEF0A9EC2}" presName="spacer" presStyleCnt="0"/>
      <dgm:spPr/>
    </dgm:pt>
    <dgm:pt modelId="{C0411D8D-A214-4DAF-813D-B7F240A51F92}" type="pres">
      <dgm:prSet presAssocID="{4AEFA3C9-620B-47E2-A978-B5ABC2133CE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E32F70B-31F1-46D0-B2F6-95D1FC5070D3}" type="presOf" srcId="{4AEFA3C9-620B-47E2-A978-B5ABC2133CE2}" destId="{C0411D8D-A214-4DAF-813D-B7F240A51F92}" srcOrd="0" destOrd="0" presId="urn:microsoft.com/office/officeart/2005/8/layout/vList2"/>
    <dgm:cxn modelId="{1BEF000F-BE4D-47E7-908B-90CA7D970178}" type="presOf" srcId="{78A572ED-69AB-4D92-A574-98F1FADDFD9D}" destId="{0325AA01-E447-4253-BF27-22A33F6B32E7}" srcOrd="0" destOrd="0" presId="urn:microsoft.com/office/officeart/2005/8/layout/vList2"/>
    <dgm:cxn modelId="{DAD0DC36-5ED2-4383-A5B9-047B7B33C61D}" type="presOf" srcId="{1DB05ADF-0B6F-4AF6-83DD-8A456080EDB4}" destId="{E0B2E77B-08F8-4AC6-92A9-AE47E89C9C27}" srcOrd="0" destOrd="0" presId="urn:microsoft.com/office/officeart/2005/8/layout/vList2"/>
    <dgm:cxn modelId="{6B1CC643-0AFA-4AF9-AC10-0E14D22A892E}" type="presOf" srcId="{D545CC9E-6834-4666-8736-850D8BCD10B2}" destId="{7411938A-3B80-4FC8-A940-FBE7890D2D21}" srcOrd="0" destOrd="0" presId="urn:microsoft.com/office/officeart/2005/8/layout/vList2"/>
    <dgm:cxn modelId="{2FBE0A6B-91E6-41D0-8285-6F93B6B692EB}" type="presOf" srcId="{EDC20D9A-7B13-4CBC-8709-74A6104A52ED}" destId="{F2C1D620-4566-404C-AD9C-5EC6E109CD00}" srcOrd="0" destOrd="0" presId="urn:microsoft.com/office/officeart/2005/8/layout/vList2"/>
    <dgm:cxn modelId="{5C5FC24B-582E-4237-835F-F2197AC1C32A}" srcId="{1DB05ADF-0B6F-4AF6-83DD-8A456080EDB4}" destId="{4AEFA3C9-620B-47E2-A978-B5ABC2133CE2}" srcOrd="3" destOrd="0" parTransId="{49BE3217-7E05-4972-A581-1749BC86DC6B}" sibTransId="{38B8918C-8A22-46A8-AAA3-3B4F3A56614A}"/>
    <dgm:cxn modelId="{A79C0B8C-E9D2-4F6E-ABB3-1299E7A0E580}" srcId="{1DB05ADF-0B6F-4AF6-83DD-8A456080EDB4}" destId="{D545CC9E-6834-4666-8736-850D8BCD10B2}" srcOrd="0" destOrd="0" parTransId="{5B9967BE-592A-42F9-AB40-CDA65D3857DF}" sibTransId="{4239E6CB-7C36-419A-8C18-0C8C53E38F13}"/>
    <dgm:cxn modelId="{719F2AB2-DB24-4476-BBD3-44A4AAADFEFF}" srcId="{1DB05ADF-0B6F-4AF6-83DD-8A456080EDB4}" destId="{EDC20D9A-7B13-4CBC-8709-74A6104A52ED}" srcOrd="2" destOrd="0" parTransId="{2D6BA2CF-E9AF-4BF0-A6AF-69F2F2700EDD}" sibTransId="{772363E7-D296-48D4-B9D8-F12CEF0A9EC2}"/>
    <dgm:cxn modelId="{64EBF2B6-A6BC-440D-9686-55C285CF34B1}" srcId="{1DB05ADF-0B6F-4AF6-83DD-8A456080EDB4}" destId="{78A572ED-69AB-4D92-A574-98F1FADDFD9D}" srcOrd="1" destOrd="0" parTransId="{697B758D-FC54-4946-A304-35E45FC3531F}" sibTransId="{41655724-C427-4148-8926-76CE4F442B8D}"/>
    <dgm:cxn modelId="{794FACE3-45F7-49AD-B7E9-E1C419DCB450}" type="presParOf" srcId="{E0B2E77B-08F8-4AC6-92A9-AE47E89C9C27}" destId="{7411938A-3B80-4FC8-A940-FBE7890D2D21}" srcOrd="0" destOrd="0" presId="urn:microsoft.com/office/officeart/2005/8/layout/vList2"/>
    <dgm:cxn modelId="{64F2E6BA-7FF8-420B-8A46-F0BFC3FE542E}" type="presParOf" srcId="{E0B2E77B-08F8-4AC6-92A9-AE47E89C9C27}" destId="{484F06ED-F491-4361-AEBB-5FBD2ACE86E1}" srcOrd="1" destOrd="0" presId="urn:microsoft.com/office/officeart/2005/8/layout/vList2"/>
    <dgm:cxn modelId="{0B329473-A79E-4C5A-A36D-7CBB1D7B7750}" type="presParOf" srcId="{E0B2E77B-08F8-4AC6-92A9-AE47E89C9C27}" destId="{0325AA01-E447-4253-BF27-22A33F6B32E7}" srcOrd="2" destOrd="0" presId="urn:microsoft.com/office/officeart/2005/8/layout/vList2"/>
    <dgm:cxn modelId="{FF84FA97-8FEF-4A6B-BA26-59C7192817E1}" type="presParOf" srcId="{E0B2E77B-08F8-4AC6-92A9-AE47E89C9C27}" destId="{55B58F4C-1207-4710-8E77-461EB18D2AF2}" srcOrd="3" destOrd="0" presId="urn:microsoft.com/office/officeart/2005/8/layout/vList2"/>
    <dgm:cxn modelId="{389AC510-FDEC-4279-8605-D3370A8983C3}" type="presParOf" srcId="{E0B2E77B-08F8-4AC6-92A9-AE47E89C9C27}" destId="{F2C1D620-4566-404C-AD9C-5EC6E109CD00}" srcOrd="4" destOrd="0" presId="urn:microsoft.com/office/officeart/2005/8/layout/vList2"/>
    <dgm:cxn modelId="{89FF1001-4D7E-4E3F-B183-8E4E8DE0FBD8}" type="presParOf" srcId="{E0B2E77B-08F8-4AC6-92A9-AE47E89C9C27}" destId="{AC86D969-BACA-4998-92ED-A6304045BFC1}" srcOrd="5" destOrd="0" presId="urn:microsoft.com/office/officeart/2005/8/layout/vList2"/>
    <dgm:cxn modelId="{7989571C-5B0C-4C0D-9488-2B8EADF2966B}" type="presParOf" srcId="{E0B2E77B-08F8-4AC6-92A9-AE47E89C9C27}" destId="{C0411D8D-A214-4DAF-813D-B7F240A51F9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F0A058-EBF8-4FCB-A1D4-5ED3FF4ED0F3}" type="doc">
      <dgm:prSet loTypeId="urn:microsoft.com/office/officeart/2005/8/layout/vProcess5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5311BA4-AE85-4118-8341-623F0A6A7CCB}">
      <dgm:prSet/>
      <dgm:spPr/>
      <dgm:t>
        <a:bodyPr/>
        <a:lstStyle/>
        <a:p>
          <a:r>
            <a:rPr lang="hr-HR" dirty="0"/>
            <a:t>1. Postavljanje pitanja i hipoteze</a:t>
          </a:r>
          <a:endParaRPr lang="en-US" dirty="0"/>
        </a:p>
      </dgm:t>
    </dgm:pt>
    <dgm:pt modelId="{E5E1DDA6-0D50-4256-A83A-9129A7FAB803}" type="parTrans" cxnId="{96E38DD0-DDE3-4711-9426-5F40FC1C1931}">
      <dgm:prSet/>
      <dgm:spPr/>
      <dgm:t>
        <a:bodyPr/>
        <a:lstStyle/>
        <a:p>
          <a:endParaRPr lang="en-US"/>
        </a:p>
      </dgm:t>
    </dgm:pt>
    <dgm:pt modelId="{3E6F3250-39A2-4CF1-BCCB-62BC074E29E7}" type="sibTrans" cxnId="{96E38DD0-DDE3-4711-9426-5F40FC1C1931}">
      <dgm:prSet/>
      <dgm:spPr/>
      <dgm:t>
        <a:bodyPr/>
        <a:lstStyle/>
        <a:p>
          <a:endParaRPr lang="en-US"/>
        </a:p>
      </dgm:t>
    </dgm:pt>
    <dgm:pt modelId="{B54585A2-CDC1-492A-93D4-8CD9B786E44B}">
      <dgm:prSet/>
      <dgm:spPr/>
      <dgm:t>
        <a:bodyPr/>
        <a:lstStyle/>
        <a:p>
          <a:r>
            <a:rPr lang="hr-HR" dirty="0"/>
            <a:t>2. Istraživanje i pronalazak materijala</a:t>
          </a:r>
          <a:endParaRPr lang="en-US" dirty="0"/>
        </a:p>
      </dgm:t>
    </dgm:pt>
    <dgm:pt modelId="{FCBD2923-AA72-448D-8EDC-80B6B145D7DE}" type="parTrans" cxnId="{1E1100F1-2888-47A4-BD79-56296CB86474}">
      <dgm:prSet/>
      <dgm:spPr/>
      <dgm:t>
        <a:bodyPr/>
        <a:lstStyle/>
        <a:p>
          <a:endParaRPr lang="en-US"/>
        </a:p>
      </dgm:t>
    </dgm:pt>
    <dgm:pt modelId="{B58DAE9E-BE51-493B-AD84-E5778E77E2F1}" type="sibTrans" cxnId="{1E1100F1-2888-47A4-BD79-56296CB86474}">
      <dgm:prSet/>
      <dgm:spPr/>
      <dgm:t>
        <a:bodyPr/>
        <a:lstStyle/>
        <a:p>
          <a:endParaRPr lang="en-US"/>
        </a:p>
      </dgm:t>
    </dgm:pt>
    <dgm:pt modelId="{A6E491A7-6F8F-4975-ADFB-4C616C0B474C}">
      <dgm:prSet/>
      <dgm:spPr/>
      <dgm:t>
        <a:bodyPr/>
        <a:lstStyle/>
        <a:p>
          <a:r>
            <a:rPr lang="hr-HR" dirty="0"/>
            <a:t>3. Interpretacija</a:t>
          </a:r>
          <a:endParaRPr lang="en-US" dirty="0"/>
        </a:p>
      </dgm:t>
    </dgm:pt>
    <dgm:pt modelId="{89D47EFA-E1DF-45F5-A425-4C35A01161E1}" type="parTrans" cxnId="{251E09B2-3682-4292-A327-BECB60718B9F}">
      <dgm:prSet/>
      <dgm:spPr/>
      <dgm:t>
        <a:bodyPr/>
        <a:lstStyle/>
        <a:p>
          <a:endParaRPr lang="en-US"/>
        </a:p>
      </dgm:t>
    </dgm:pt>
    <dgm:pt modelId="{B2A9DABA-CF0D-4C96-9A4F-E43AC0BE3D11}" type="sibTrans" cxnId="{251E09B2-3682-4292-A327-BECB60718B9F}">
      <dgm:prSet/>
      <dgm:spPr/>
      <dgm:t>
        <a:bodyPr/>
        <a:lstStyle/>
        <a:p>
          <a:endParaRPr lang="en-US"/>
        </a:p>
      </dgm:t>
    </dgm:pt>
    <dgm:pt modelId="{E5CBE2D3-98B4-4070-88FA-F1BE54C2DE29}">
      <dgm:prSet/>
      <dgm:spPr/>
      <dgm:t>
        <a:bodyPr/>
        <a:lstStyle/>
        <a:p>
          <a:r>
            <a:rPr lang="hr-HR" dirty="0"/>
            <a:t>4. Izvješćivanje</a:t>
          </a:r>
          <a:endParaRPr lang="en-US" dirty="0"/>
        </a:p>
      </dgm:t>
    </dgm:pt>
    <dgm:pt modelId="{7F2B5980-E977-46B5-BC4E-149BE8439402}" type="parTrans" cxnId="{BD0A0470-CF2E-4B90-A5B1-96647647E3E4}">
      <dgm:prSet/>
      <dgm:spPr/>
      <dgm:t>
        <a:bodyPr/>
        <a:lstStyle/>
        <a:p>
          <a:endParaRPr lang="en-US"/>
        </a:p>
      </dgm:t>
    </dgm:pt>
    <dgm:pt modelId="{F34DDED6-3D50-4BED-9B7F-CE9EBAAB85F9}" type="sibTrans" cxnId="{BD0A0470-CF2E-4B90-A5B1-96647647E3E4}">
      <dgm:prSet/>
      <dgm:spPr/>
      <dgm:t>
        <a:bodyPr/>
        <a:lstStyle/>
        <a:p>
          <a:endParaRPr lang="en-US"/>
        </a:p>
      </dgm:t>
    </dgm:pt>
    <dgm:pt modelId="{0E1604B1-E4A0-4EA4-85DC-8EA9902F0296}" type="pres">
      <dgm:prSet presAssocID="{6DF0A058-EBF8-4FCB-A1D4-5ED3FF4ED0F3}" presName="outerComposite" presStyleCnt="0">
        <dgm:presLayoutVars>
          <dgm:chMax val="5"/>
          <dgm:dir/>
          <dgm:resizeHandles val="exact"/>
        </dgm:presLayoutVars>
      </dgm:prSet>
      <dgm:spPr/>
    </dgm:pt>
    <dgm:pt modelId="{3DF60D60-8A9A-4AE7-A81F-AC7462544704}" type="pres">
      <dgm:prSet presAssocID="{6DF0A058-EBF8-4FCB-A1D4-5ED3FF4ED0F3}" presName="dummyMaxCanvas" presStyleCnt="0">
        <dgm:presLayoutVars/>
      </dgm:prSet>
      <dgm:spPr/>
    </dgm:pt>
    <dgm:pt modelId="{7ED0E3F8-4722-4121-9A83-60A8240357AC}" type="pres">
      <dgm:prSet presAssocID="{6DF0A058-EBF8-4FCB-A1D4-5ED3FF4ED0F3}" presName="FourNodes_1" presStyleLbl="node1" presStyleIdx="0" presStyleCnt="4">
        <dgm:presLayoutVars>
          <dgm:bulletEnabled val="1"/>
        </dgm:presLayoutVars>
      </dgm:prSet>
      <dgm:spPr/>
    </dgm:pt>
    <dgm:pt modelId="{C834BF7C-6351-45C6-B4C4-CABCF0F637C3}" type="pres">
      <dgm:prSet presAssocID="{6DF0A058-EBF8-4FCB-A1D4-5ED3FF4ED0F3}" presName="FourNodes_2" presStyleLbl="node1" presStyleIdx="1" presStyleCnt="4">
        <dgm:presLayoutVars>
          <dgm:bulletEnabled val="1"/>
        </dgm:presLayoutVars>
      </dgm:prSet>
      <dgm:spPr/>
    </dgm:pt>
    <dgm:pt modelId="{06723721-1802-41D0-9526-51117F040473}" type="pres">
      <dgm:prSet presAssocID="{6DF0A058-EBF8-4FCB-A1D4-5ED3FF4ED0F3}" presName="FourNodes_3" presStyleLbl="node1" presStyleIdx="2" presStyleCnt="4">
        <dgm:presLayoutVars>
          <dgm:bulletEnabled val="1"/>
        </dgm:presLayoutVars>
      </dgm:prSet>
      <dgm:spPr/>
    </dgm:pt>
    <dgm:pt modelId="{E5A29AB1-D405-4A8F-9E1A-A4DEF9A7BA63}" type="pres">
      <dgm:prSet presAssocID="{6DF0A058-EBF8-4FCB-A1D4-5ED3FF4ED0F3}" presName="FourNodes_4" presStyleLbl="node1" presStyleIdx="3" presStyleCnt="4">
        <dgm:presLayoutVars>
          <dgm:bulletEnabled val="1"/>
        </dgm:presLayoutVars>
      </dgm:prSet>
      <dgm:spPr/>
    </dgm:pt>
    <dgm:pt modelId="{6D9EAD5C-8BBD-49E8-8314-2E66661AD9CD}" type="pres">
      <dgm:prSet presAssocID="{6DF0A058-EBF8-4FCB-A1D4-5ED3FF4ED0F3}" presName="FourConn_1-2" presStyleLbl="fgAccFollowNode1" presStyleIdx="0" presStyleCnt="3">
        <dgm:presLayoutVars>
          <dgm:bulletEnabled val="1"/>
        </dgm:presLayoutVars>
      </dgm:prSet>
      <dgm:spPr/>
    </dgm:pt>
    <dgm:pt modelId="{4B6D8353-229B-4163-A7E7-989252261A4E}" type="pres">
      <dgm:prSet presAssocID="{6DF0A058-EBF8-4FCB-A1D4-5ED3FF4ED0F3}" presName="FourConn_2-3" presStyleLbl="fgAccFollowNode1" presStyleIdx="1" presStyleCnt="3">
        <dgm:presLayoutVars>
          <dgm:bulletEnabled val="1"/>
        </dgm:presLayoutVars>
      </dgm:prSet>
      <dgm:spPr/>
    </dgm:pt>
    <dgm:pt modelId="{BBA7D6DB-910D-4ADC-9DA1-176AD05C19BA}" type="pres">
      <dgm:prSet presAssocID="{6DF0A058-EBF8-4FCB-A1D4-5ED3FF4ED0F3}" presName="FourConn_3-4" presStyleLbl="fgAccFollowNode1" presStyleIdx="2" presStyleCnt="3">
        <dgm:presLayoutVars>
          <dgm:bulletEnabled val="1"/>
        </dgm:presLayoutVars>
      </dgm:prSet>
      <dgm:spPr/>
    </dgm:pt>
    <dgm:pt modelId="{F31C4D4C-6A24-47B0-9F89-5BCA7822B2BA}" type="pres">
      <dgm:prSet presAssocID="{6DF0A058-EBF8-4FCB-A1D4-5ED3FF4ED0F3}" presName="FourNodes_1_text" presStyleLbl="node1" presStyleIdx="3" presStyleCnt="4">
        <dgm:presLayoutVars>
          <dgm:bulletEnabled val="1"/>
        </dgm:presLayoutVars>
      </dgm:prSet>
      <dgm:spPr/>
    </dgm:pt>
    <dgm:pt modelId="{F356FD77-A7CE-409D-833C-D55026B8D0AD}" type="pres">
      <dgm:prSet presAssocID="{6DF0A058-EBF8-4FCB-A1D4-5ED3FF4ED0F3}" presName="FourNodes_2_text" presStyleLbl="node1" presStyleIdx="3" presStyleCnt="4">
        <dgm:presLayoutVars>
          <dgm:bulletEnabled val="1"/>
        </dgm:presLayoutVars>
      </dgm:prSet>
      <dgm:spPr/>
    </dgm:pt>
    <dgm:pt modelId="{7F7557D8-1224-4C95-9622-4C137CA6CBCC}" type="pres">
      <dgm:prSet presAssocID="{6DF0A058-EBF8-4FCB-A1D4-5ED3FF4ED0F3}" presName="FourNodes_3_text" presStyleLbl="node1" presStyleIdx="3" presStyleCnt="4">
        <dgm:presLayoutVars>
          <dgm:bulletEnabled val="1"/>
        </dgm:presLayoutVars>
      </dgm:prSet>
      <dgm:spPr/>
    </dgm:pt>
    <dgm:pt modelId="{098E3F50-5C08-4812-B182-3C4E2A7A38CD}" type="pres">
      <dgm:prSet presAssocID="{6DF0A058-EBF8-4FCB-A1D4-5ED3FF4ED0F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B8D2022-5536-4FEF-A8B2-199FD39EF10B}" type="presOf" srcId="{E5CBE2D3-98B4-4070-88FA-F1BE54C2DE29}" destId="{098E3F50-5C08-4812-B182-3C4E2A7A38CD}" srcOrd="1" destOrd="0" presId="urn:microsoft.com/office/officeart/2005/8/layout/vProcess5"/>
    <dgm:cxn modelId="{2148743D-2810-407F-AF36-99E574FE21F2}" type="presOf" srcId="{A6E491A7-6F8F-4975-ADFB-4C616C0B474C}" destId="{7F7557D8-1224-4C95-9622-4C137CA6CBCC}" srcOrd="1" destOrd="0" presId="urn:microsoft.com/office/officeart/2005/8/layout/vProcess5"/>
    <dgm:cxn modelId="{9BF8F746-8152-49F3-8FB5-983FDD5A545B}" type="presOf" srcId="{E5CBE2D3-98B4-4070-88FA-F1BE54C2DE29}" destId="{E5A29AB1-D405-4A8F-9E1A-A4DEF9A7BA63}" srcOrd="0" destOrd="0" presId="urn:microsoft.com/office/officeart/2005/8/layout/vProcess5"/>
    <dgm:cxn modelId="{BD0A0470-CF2E-4B90-A5B1-96647647E3E4}" srcId="{6DF0A058-EBF8-4FCB-A1D4-5ED3FF4ED0F3}" destId="{E5CBE2D3-98B4-4070-88FA-F1BE54C2DE29}" srcOrd="3" destOrd="0" parTransId="{7F2B5980-E977-46B5-BC4E-149BE8439402}" sibTransId="{F34DDED6-3D50-4BED-9B7F-CE9EBAAB85F9}"/>
    <dgm:cxn modelId="{E7359988-381C-43B6-A0CD-9A0B617E5D71}" type="presOf" srcId="{6DF0A058-EBF8-4FCB-A1D4-5ED3FF4ED0F3}" destId="{0E1604B1-E4A0-4EA4-85DC-8EA9902F0296}" srcOrd="0" destOrd="0" presId="urn:microsoft.com/office/officeart/2005/8/layout/vProcess5"/>
    <dgm:cxn modelId="{251E09B2-3682-4292-A327-BECB60718B9F}" srcId="{6DF0A058-EBF8-4FCB-A1D4-5ED3FF4ED0F3}" destId="{A6E491A7-6F8F-4975-ADFB-4C616C0B474C}" srcOrd="2" destOrd="0" parTransId="{89D47EFA-E1DF-45F5-A425-4C35A01161E1}" sibTransId="{B2A9DABA-CF0D-4C96-9A4F-E43AC0BE3D11}"/>
    <dgm:cxn modelId="{ED7258BA-E3B4-4822-AC2F-ADC7BF12F914}" type="presOf" srcId="{B54585A2-CDC1-492A-93D4-8CD9B786E44B}" destId="{F356FD77-A7CE-409D-833C-D55026B8D0AD}" srcOrd="1" destOrd="0" presId="urn:microsoft.com/office/officeart/2005/8/layout/vProcess5"/>
    <dgm:cxn modelId="{70BDE0C3-4D77-45AC-B3BD-7317D69C01C3}" type="presOf" srcId="{45311BA4-AE85-4118-8341-623F0A6A7CCB}" destId="{F31C4D4C-6A24-47B0-9F89-5BCA7822B2BA}" srcOrd="1" destOrd="0" presId="urn:microsoft.com/office/officeart/2005/8/layout/vProcess5"/>
    <dgm:cxn modelId="{141A17C7-6E3F-45CD-97E5-441010DF3EA9}" type="presOf" srcId="{45311BA4-AE85-4118-8341-623F0A6A7CCB}" destId="{7ED0E3F8-4722-4121-9A83-60A8240357AC}" srcOrd="0" destOrd="0" presId="urn:microsoft.com/office/officeart/2005/8/layout/vProcess5"/>
    <dgm:cxn modelId="{96E38DD0-DDE3-4711-9426-5F40FC1C1931}" srcId="{6DF0A058-EBF8-4FCB-A1D4-5ED3FF4ED0F3}" destId="{45311BA4-AE85-4118-8341-623F0A6A7CCB}" srcOrd="0" destOrd="0" parTransId="{E5E1DDA6-0D50-4256-A83A-9129A7FAB803}" sibTransId="{3E6F3250-39A2-4CF1-BCCB-62BC074E29E7}"/>
    <dgm:cxn modelId="{797AAAD5-106F-4630-9219-F68712F7D9F6}" type="presOf" srcId="{B58DAE9E-BE51-493B-AD84-E5778E77E2F1}" destId="{4B6D8353-229B-4163-A7E7-989252261A4E}" srcOrd="0" destOrd="0" presId="urn:microsoft.com/office/officeart/2005/8/layout/vProcess5"/>
    <dgm:cxn modelId="{829805E9-FE13-4099-A204-159060602E1C}" type="presOf" srcId="{A6E491A7-6F8F-4975-ADFB-4C616C0B474C}" destId="{06723721-1802-41D0-9526-51117F040473}" srcOrd="0" destOrd="0" presId="urn:microsoft.com/office/officeart/2005/8/layout/vProcess5"/>
    <dgm:cxn modelId="{AB31DFED-26C2-49D9-B325-27215DA04B52}" type="presOf" srcId="{B2A9DABA-CF0D-4C96-9A4F-E43AC0BE3D11}" destId="{BBA7D6DB-910D-4ADC-9DA1-176AD05C19BA}" srcOrd="0" destOrd="0" presId="urn:microsoft.com/office/officeart/2005/8/layout/vProcess5"/>
    <dgm:cxn modelId="{1E1100F1-2888-47A4-BD79-56296CB86474}" srcId="{6DF0A058-EBF8-4FCB-A1D4-5ED3FF4ED0F3}" destId="{B54585A2-CDC1-492A-93D4-8CD9B786E44B}" srcOrd="1" destOrd="0" parTransId="{FCBD2923-AA72-448D-8EDC-80B6B145D7DE}" sibTransId="{B58DAE9E-BE51-493B-AD84-E5778E77E2F1}"/>
    <dgm:cxn modelId="{A91534F4-0420-48EE-BBA8-5C253D1CDEAE}" type="presOf" srcId="{3E6F3250-39A2-4CF1-BCCB-62BC074E29E7}" destId="{6D9EAD5C-8BBD-49E8-8314-2E66661AD9CD}" srcOrd="0" destOrd="0" presId="urn:microsoft.com/office/officeart/2005/8/layout/vProcess5"/>
    <dgm:cxn modelId="{5F05BEFD-76D0-4B70-8AAE-AAD319275669}" type="presOf" srcId="{B54585A2-CDC1-492A-93D4-8CD9B786E44B}" destId="{C834BF7C-6351-45C6-B4C4-CABCF0F637C3}" srcOrd="0" destOrd="0" presId="urn:microsoft.com/office/officeart/2005/8/layout/vProcess5"/>
    <dgm:cxn modelId="{3391218C-3030-473F-8E33-399BDA165B62}" type="presParOf" srcId="{0E1604B1-E4A0-4EA4-85DC-8EA9902F0296}" destId="{3DF60D60-8A9A-4AE7-A81F-AC7462544704}" srcOrd="0" destOrd="0" presId="urn:microsoft.com/office/officeart/2005/8/layout/vProcess5"/>
    <dgm:cxn modelId="{8F41FA1A-0A23-47B5-BC14-2E51AAD9E46F}" type="presParOf" srcId="{0E1604B1-E4A0-4EA4-85DC-8EA9902F0296}" destId="{7ED0E3F8-4722-4121-9A83-60A8240357AC}" srcOrd="1" destOrd="0" presId="urn:microsoft.com/office/officeart/2005/8/layout/vProcess5"/>
    <dgm:cxn modelId="{128BCDA7-D0C6-48F6-9E05-9906975B3F07}" type="presParOf" srcId="{0E1604B1-E4A0-4EA4-85DC-8EA9902F0296}" destId="{C834BF7C-6351-45C6-B4C4-CABCF0F637C3}" srcOrd="2" destOrd="0" presId="urn:microsoft.com/office/officeart/2005/8/layout/vProcess5"/>
    <dgm:cxn modelId="{C2AA408C-8045-4E73-867D-5DDE2C5FCD51}" type="presParOf" srcId="{0E1604B1-E4A0-4EA4-85DC-8EA9902F0296}" destId="{06723721-1802-41D0-9526-51117F040473}" srcOrd="3" destOrd="0" presId="urn:microsoft.com/office/officeart/2005/8/layout/vProcess5"/>
    <dgm:cxn modelId="{2036E244-68F8-4B96-B5A7-3305C0DD0ABF}" type="presParOf" srcId="{0E1604B1-E4A0-4EA4-85DC-8EA9902F0296}" destId="{E5A29AB1-D405-4A8F-9E1A-A4DEF9A7BA63}" srcOrd="4" destOrd="0" presId="urn:microsoft.com/office/officeart/2005/8/layout/vProcess5"/>
    <dgm:cxn modelId="{1AB06BAF-A445-4DB2-A113-41B5D82F5204}" type="presParOf" srcId="{0E1604B1-E4A0-4EA4-85DC-8EA9902F0296}" destId="{6D9EAD5C-8BBD-49E8-8314-2E66661AD9CD}" srcOrd="5" destOrd="0" presId="urn:microsoft.com/office/officeart/2005/8/layout/vProcess5"/>
    <dgm:cxn modelId="{E3143327-8C23-4241-9E86-1C926C00F63D}" type="presParOf" srcId="{0E1604B1-E4A0-4EA4-85DC-8EA9902F0296}" destId="{4B6D8353-229B-4163-A7E7-989252261A4E}" srcOrd="6" destOrd="0" presId="urn:microsoft.com/office/officeart/2005/8/layout/vProcess5"/>
    <dgm:cxn modelId="{74BE6749-4670-4868-AB7D-E5F137F3F033}" type="presParOf" srcId="{0E1604B1-E4A0-4EA4-85DC-8EA9902F0296}" destId="{BBA7D6DB-910D-4ADC-9DA1-176AD05C19BA}" srcOrd="7" destOrd="0" presId="urn:microsoft.com/office/officeart/2005/8/layout/vProcess5"/>
    <dgm:cxn modelId="{D5360B70-2162-4F18-8AF8-FF47F019B5FD}" type="presParOf" srcId="{0E1604B1-E4A0-4EA4-85DC-8EA9902F0296}" destId="{F31C4D4C-6A24-47B0-9F89-5BCA7822B2BA}" srcOrd="8" destOrd="0" presId="urn:microsoft.com/office/officeart/2005/8/layout/vProcess5"/>
    <dgm:cxn modelId="{C2B96F72-09F4-4144-9423-08AA4A5076B6}" type="presParOf" srcId="{0E1604B1-E4A0-4EA4-85DC-8EA9902F0296}" destId="{F356FD77-A7CE-409D-833C-D55026B8D0AD}" srcOrd="9" destOrd="0" presId="urn:microsoft.com/office/officeart/2005/8/layout/vProcess5"/>
    <dgm:cxn modelId="{79F0E029-05EF-4E94-89EC-88650D6959BD}" type="presParOf" srcId="{0E1604B1-E4A0-4EA4-85DC-8EA9902F0296}" destId="{7F7557D8-1224-4C95-9622-4C137CA6CBCC}" srcOrd="10" destOrd="0" presId="urn:microsoft.com/office/officeart/2005/8/layout/vProcess5"/>
    <dgm:cxn modelId="{2F2D21CA-0346-4D73-B85B-55B42F38FCC4}" type="presParOf" srcId="{0E1604B1-E4A0-4EA4-85DC-8EA9902F0296}" destId="{098E3F50-5C08-4812-B182-3C4E2A7A38C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ABA59-3C59-4D03-805E-4C84CE77C142}">
      <dsp:nvSpPr>
        <dsp:cNvPr id="0" name=""/>
        <dsp:cNvSpPr/>
      </dsp:nvSpPr>
      <dsp:spPr>
        <a:xfrm>
          <a:off x="0" y="36575"/>
          <a:ext cx="7104549" cy="1264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„Sakramenti su mjesta susreta s Gospodinom jer su to znakovi Božje prisutnosti i darivanja. Oni su znakovi Božje ljubavi upućeni čovjeku.”</a:t>
          </a:r>
          <a:endParaRPr lang="en-US" sz="2300" kern="1200"/>
        </a:p>
      </dsp:txBody>
      <dsp:txXfrm>
        <a:off x="61741" y="98316"/>
        <a:ext cx="6981067" cy="1141288"/>
      </dsp:txXfrm>
    </dsp:sp>
    <dsp:sp modelId="{F94EF2D2-0F64-487D-AEA9-67175A346D23}">
      <dsp:nvSpPr>
        <dsp:cNvPr id="0" name=""/>
        <dsp:cNvSpPr/>
      </dsp:nvSpPr>
      <dsp:spPr>
        <a:xfrm>
          <a:off x="0" y="1367585"/>
          <a:ext cx="7104549" cy="12647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/>
            <a:t>„Sakramenti su mjesto susreta s Gospodinom jer u njima primamo Božju milost. Oni su nam postaje na našem životnom putu rasta u vjeri.”</a:t>
          </a:r>
          <a:endParaRPr lang="en-US" sz="2300" kern="1200"/>
        </a:p>
      </dsp:txBody>
      <dsp:txXfrm>
        <a:off x="61741" y="1429326"/>
        <a:ext cx="6981067" cy="1141288"/>
      </dsp:txXfrm>
    </dsp:sp>
    <dsp:sp modelId="{F1E4CFC8-2776-474F-BDEC-19EE1DA01215}">
      <dsp:nvSpPr>
        <dsp:cNvPr id="0" name=""/>
        <dsp:cNvSpPr/>
      </dsp:nvSpPr>
      <dsp:spPr>
        <a:xfrm>
          <a:off x="0" y="2698596"/>
          <a:ext cx="7104549" cy="12647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kern="1200"/>
            <a:t>„Sakramenti </a:t>
          </a:r>
          <a:r>
            <a:rPr lang="hr-BA" sz="2300" b="1" kern="1200"/>
            <a:t>su</a:t>
          </a:r>
          <a:r>
            <a:rPr lang="hr-BA" sz="2300" kern="1200"/>
            <a:t> mjesta susreta  s Gospodinom jer se u svakom sakramentu osjećamo kao da je Gospodin pored nas i da nas čuje i čuva.”</a:t>
          </a:r>
          <a:endParaRPr lang="en-US" sz="2300" kern="1200"/>
        </a:p>
      </dsp:txBody>
      <dsp:txXfrm>
        <a:off x="61741" y="2760337"/>
        <a:ext cx="6981067" cy="1141288"/>
      </dsp:txXfrm>
    </dsp:sp>
    <dsp:sp modelId="{502FD6BB-BA84-4442-9660-209550E4E8EF}">
      <dsp:nvSpPr>
        <dsp:cNvPr id="0" name=""/>
        <dsp:cNvSpPr/>
      </dsp:nvSpPr>
      <dsp:spPr>
        <a:xfrm>
          <a:off x="0" y="4029606"/>
          <a:ext cx="7104549" cy="12647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BA" sz="2300" i="1" kern="1200"/>
            <a:t>„</a:t>
          </a:r>
          <a:r>
            <a:rPr lang="hr-HR" sz="2300" kern="1200"/>
            <a:t>Sakramenti </a:t>
          </a:r>
          <a:r>
            <a:rPr lang="hr-HR" sz="2300" b="1" kern="1200"/>
            <a:t>su</a:t>
          </a:r>
          <a:r>
            <a:rPr lang="hr-HR" sz="2300" kern="1200"/>
            <a:t> mjesta susreta s Gospodinom jer se u svakom sakramentu osjećamo kao da Gospodin stoji kraj nas i drži nam ruku na ramenu.”</a:t>
          </a:r>
          <a:endParaRPr lang="en-US" sz="2300" kern="1200"/>
        </a:p>
      </dsp:txBody>
      <dsp:txXfrm>
        <a:off x="61741" y="4091347"/>
        <a:ext cx="6981067" cy="1141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1938A-3B80-4FC8-A940-FBE7890D2D21}">
      <dsp:nvSpPr>
        <dsp:cNvPr id="0" name=""/>
        <dsp:cNvSpPr/>
      </dsp:nvSpPr>
      <dsp:spPr>
        <a:xfrm>
          <a:off x="0" y="30552"/>
          <a:ext cx="7728267" cy="11917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TEMA: SAKRAMENTI</a:t>
          </a:r>
          <a:endParaRPr lang="en-US" sz="3000" kern="1200"/>
        </a:p>
      </dsp:txBody>
      <dsp:txXfrm>
        <a:off x="58177" y="88729"/>
        <a:ext cx="7611913" cy="1075400"/>
      </dsp:txXfrm>
    </dsp:sp>
    <dsp:sp modelId="{0325AA01-E447-4253-BF27-22A33F6B32E7}">
      <dsp:nvSpPr>
        <dsp:cNvPr id="0" name=""/>
        <dsp:cNvSpPr/>
      </dsp:nvSpPr>
      <dsp:spPr>
        <a:xfrm>
          <a:off x="0" y="1308707"/>
          <a:ext cx="7728267" cy="11917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OBLIK RADA: RAD U PARU</a:t>
          </a:r>
          <a:endParaRPr lang="en-US" sz="3000" kern="1200"/>
        </a:p>
      </dsp:txBody>
      <dsp:txXfrm>
        <a:off x="58177" y="1366884"/>
        <a:ext cx="7611913" cy="1075400"/>
      </dsp:txXfrm>
    </dsp:sp>
    <dsp:sp modelId="{F2C1D620-4566-404C-AD9C-5EC6E109CD00}">
      <dsp:nvSpPr>
        <dsp:cNvPr id="0" name=""/>
        <dsp:cNvSpPr/>
      </dsp:nvSpPr>
      <dsp:spPr>
        <a:xfrm>
          <a:off x="0" y="2586862"/>
          <a:ext cx="7728267" cy="11917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CILJ: UPOZNATI FAZE I PROĆI KROZ NJIH</a:t>
          </a:r>
          <a:endParaRPr lang="en-US" sz="3000" kern="1200"/>
        </a:p>
      </dsp:txBody>
      <dsp:txXfrm>
        <a:off x="58177" y="2645039"/>
        <a:ext cx="7611913" cy="1075400"/>
      </dsp:txXfrm>
    </dsp:sp>
    <dsp:sp modelId="{C0411D8D-A214-4DAF-813D-B7F240A51F92}">
      <dsp:nvSpPr>
        <dsp:cNvPr id="0" name=""/>
        <dsp:cNvSpPr/>
      </dsp:nvSpPr>
      <dsp:spPr>
        <a:xfrm>
          <a:off x="0" y="3865016"/>
          <a:ext cx="7728267" cy="11917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AKTIVNOST: NAPRAVITI MALO ISTRAŽIVANJE</a:t>
          </a:r>
          <a:endParaRPr lang="en-US" sz="3000" kern="1200"/>
        </a:p>
      </dsp:txBody>
      <dsp:txXfrm>
        <a:off x="58177" y="3923193"/>
        <a:ext cx="7611913" cy="1075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E3F8-4722-4121-9A83-60A8240357AC}">
      <dsp:nvSpPr>
        <dsp:cNvPr id="0" name=""/>
        <dsp:cNvSpPr/>
      </dsp:nvSpPr>
      <dsp:spPr>
        <a:xfrm>
          <a:off x="0" y="0"/>
          <a:ext cx="5369560" cy="8846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1. Postavljanje pitanja i hipoteze</a:t>
          </a:r>
          <a:endParaRPr lang="en-US" sz="2300" kern="1200" dirty="0"/>
        </a:p>
      </dsp:txBody>
      <dsp:txXfrm>
        <a:off x="25911" y="25911"/>
        <a:ext cx="4340199" cy="832828"/>
      </dsp:txXfrm>
    </dsp:sp>
    <dsp:sp modelId="{C834BF7C-6351-45C6-B4C4-CABCF0F637C3}">
      <dsp:nvSpPr>
        <dsp:cNvPr id="0" name=""/>
        <dsp:cNvSpPr/>
      </dsp:nvSpPr>
      <dsp:spPr>
        <a:xfrm>
          <a:off x="449700" y="1045495"/>
          <a:ext cx="5369560" cy="884650"/>
        </a:xfrm>
        <a:prstGeom prst="roundRect">
          <a:avLst>
            <a:gd name="adj" fmla="val 10000"/>
          </a:avLst>
        </a:prstGeom>
        <a:solidFill>
          <a:schemeClr val="accent5">
            <a:hueOff val="3726106"/>
            <a:satOff val="-3211"/>
            <a:lumOff val="42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2. Istraživanje i pronalazak materijala</a:t>
          </a:r>
          <a:endParaRPr lang="en-US" sz="2300" kern="1200" dirty="0"/>
        </a:p>
      </dsp:txBody>
      <dsp:txXfrm>
        <a:off x="475611" y="1071406"/>
        <a:ext cx="4293014" cy="832828"/>
      </dsp:txXfrm>
    </dsp:sp>
    <dsp:sp modelId="{06723721-1802-41D0-9526-51117F040473}">
      <dsp:nvSpPr>
        <dsp:cNvPr id="0" name=""/>
        <dsp:cNvSpPr/>
      </dsp:nvSpPr>
      <dsp:spPr>
        <a:xfrm>
          <a:off x="892689" y="2090991"/>
          <a:ext cx="5369560" cy="884650"/>
        </a:xfrm>
        <a:prstGeom prst="roundRect">
          <a:avLst>
            <a:gd name="adj" fmla="val 10000"/>
          </a:avLst>
        </a:prstGeom>
        <a:solidFill>
          <a:schemeClr val="accent5">
            <a:hueOff val="7452213"/>
            <a:satOff val="-6423"/>
            <a:lumOff val="84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3. Interpretacija</a:t>
          </a:r>
          <a:endParaRPr lang="en-US" sz="2300" kern="1200" dirty="0"/>
        </a:p>
      </dsp:txBody>
      <dsp:txXfrm>
        <a:off x="918600" y="2116902"/>
        <a:ext cx="4299726" cy="832828"/>
      </dsp:txXfrm>
    </dsp:sp>
    <dsp:sp modelId="{E5A29AB1-D405-4A8F-9E1A-A4DEF9A7BA63}">
      <dsp:nvSpPr>
        <dsp:cNvPr id="0" name=""/>
        <dsp:cNvSpPr/>
      </dsp:nvSpPr>
      <dsp:spPr>
        <a:xfrm>
          <a:off x="1342389" y="3136487"/>
          <a:ext cx="5369560" cy="884650"/>
        </a:xfrm>
        <a:prstGeom prst="roundRect">
          <a:avLst>
            <a:gd name="adj" fmla="val 10000"/>
          </a:avLst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4. Izvješćivanje</a:t>
          </a:r>
          <a:endParaRPr lang="en-US" sz="2300" kern="1200" dirty="0"/>
        </a:p>
      </dsp:txBody>
      <dsp:txXfrm>
        <a:off x="1368300" y="3162398"/>
        <a:ext cx="4293014" cy="832828"/>
      </dsp:txXfrm>
    </dsp:sp>
    <dsp:sp modelId="{6D9EAD5C-8BBD-49E8-8314-2E66661AD9CD}">
      <dsp:nvSpPr>
        <dsp:cNvPr id="0" name=""/>
        <dsp:cNvSpPr/>
      </dsp:nvSpPr>
      <dsp:spPr>
        <a:xfrm>
          <a:off x="4794537" y="677561"/>
          <a:ext cx="575022" cy="57502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923917" y="677561"/>
        <a:ext cx="316262" cy="432704"/>
      </dsp:txXfrm>
    </dsp:sp>
    <dsp:sp modelId="{4B6D8353-229B-4163-A7E7-989252261A4E}">
      <dsp:nvSpPr>
        <dsp:cNvPr id="0" name=""/>
        <dsp:cNvSpPr/>
      </dsp:nvSpPr>
      <dsp:spPr>
        <a:xfrm>
          <a:off x="5244237" y="1723057"/>
          <a:ext cx="575022" cy="57502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783681"/>
            <a:satOff val="10001"/>
            <a:lumOff val="123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373617" y="1723057"/>
        <a:ext cx="316262" cy="432704"/>
      </dsp:txXfrm>
    </dsp:sp>
    <dsp:sp modelId="{BBA7D6DB-910D-4ADC-9DA1-176AD05C19BA}">
      <dsp:nvSpPr>
        <dsp:cNvPr id="0" name=""/>
        <dsp:cNvSpPr/>
      </dsp:nvSpPr>
      <dsp:spPr>
        <a:xfrm>
          <a:off x="5687226" y="2768553"/>
          <a:ext cx="575022" cy="57502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1567362"/>
            <a:satOff val="20002"/>
            <a:lumOff val="2473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816606" y="2768553"/>
        <a:ext cx="316262" cy="432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7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082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92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29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3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3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366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321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913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4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317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F8AD71-26B4-4941-B48C-3158858746B8}" type="datetimeFigureOut">
              <a:rPr lang="hr-HR" smtClean="0"/>
              <a:t>28.3.2020.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747C6A2-64F6-491D-970A-C8FFFCD5B1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99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tehetski-nadbiskupija-split.net/kvizovi/kviz-sedam-svetih-sakramenata" TargetMode="External"/><Relationship Id="rId2" Type="http://schemas.openxmlformats.org/officeDocument/2006/relationships/hyperlink" Target="https://www.youtube.com/watch?v=NBpCFR47jZ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12C3343-C20E-4C5D-B42D-0993F8981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187529" cy="2951819"/>
          </a:xfrm>
        </p:spPr>
        <p:txBody>
          <a:bodyPr anchor="b">
            <a:normAutofit/>
          </a:bodyPr>
          <a:lstStyle/>
          <a:p>
            <a:r>
              <a:rPr lang="hr-HR" sz="5800"/>
              <a:t>SAKRAMENTI 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81D7733-DA45-4819-88DA-138214104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hr-HR" sz="2400" dirty="0">
                <a:solidFill>
                  <a:schemeClr val="accent1"/>
                </a:solidFill>
              </a:rPr>
              <a:t>KREATIVNO-ISTRAŽIVAČKI RAD</a:t>
            </a:r>
          </a:p>
          <a:p>
            <a:r>
              <a:rPr lang="hr-HR" sz="1000" dirty="0">
                <a:solidFill>
                  <a:schemeClr val="accent1"/>
                </a:solidFill>
              </a:rPr>
              <a:t>Autor: </a:t>
            </a:r>
            <a:r>
              <a:rPr lang="hr-HR" sz="1000">
                <a:solidFill>
                  <a:schemeClr val="accent1"/>
                </a:solidFill>
              </a:rPr>
              <a:t>Ivana Sučija</a:t>
            </a:r>
          </a:p>
        </p:txBody>
      </p:sp>
    </p:spTree>
    <p:extLst>
      <p:ext uri="{BB962C8B-B14F-4D97-AF65-F5344CB8AC3E}">
        <p14:creationId xmlns:p14="http://schemas.microsoft.com/office/powerpoint/2010/main" val="160960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29FC032-2F42-4E8B-8439-02801513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hr-HR" dirty="0"/>
              <a:t>4. IZVJEŠĆIVANJE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6E9B22-2A08-4241-824C-8361F854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Prezentiranje zaključaka do kojih se došlo u istraživanju, odnosno je li teza potvrđena ili osporena i kako (uz pomoć kojih izvora, argumenata)</a:t>
            </a:r>
          </a:p>
          <a:p>
            <a:r>
              <a:rPr lang="hr-HR" sz="2400" dirty="0">
                <a:solidFill>
                  <a:schemeClr val="tx1"/>
                </a:solidFill>
              </a:rPr>
              <a:t>Prezentacija je moguća na različite načine: izlaganjem, kroz izradu plakata, digitalne prezentacije, pisanog rada, intervjua…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7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1C7EEF-447A-420B-867C-C25AB02C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Opsežniji Kreativno - istraživački rad o sakramentima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A729A5-F611-471A-8D1F-92B6D8AB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FORMIRANJE SKUPINA od 3 – 4 učenika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ODABIR TEME: izvlačenjem omotnice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POSTAVLJANJE PITANJA I HIPOTEZE za dokazivanje ili osporavanje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ODABIR OBLIKA STVARALAČKOG IZRAŽAVANJA: </a:t>
            </a:r>
          </a:p>
          <a:p>
            <a:pPr marL="7620" indent="449580"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PONUĐENI OBLICI STVARALAČKOG IZRAŽAVANJA: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Osmišljavanje i prikaz TV ili radio intervjua o zadanoj temi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Izrada digitalne prezentacije i usmeno izlaganje o zadanoj temi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385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9AA873-DB94-47C7-8A82-6D4F6EA3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Opsežniji Kreativno - istraživački rad o sakramentima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47A43C-A55E-4A13-AB6F-9B0F6FD27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0897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15000"/>
              </a:lnSpc>
              <a:spcAft>
                <a:spcPts val="1000"/>
              </a:spcAft>
              <a:buAutoNum type="arabicPeriod" startAt="5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ISTRAŽIVANJE, PRONALAZAK MATERIJALA, INTERPRETACIJA, STVARALAČKI RAD I PREZENTIRANJE/IZVJEŠĆIVANJE</a:t>
            </a: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  <a:buAutoNum type="arabicPeriod" startAt="5"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VREDNOVANJE: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Vrednovanje za učenje – u vjeronaučnim bilježnicama: +/- sata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Vrednovanje kao učenje – vršnjačko vrednovanje i </a:t>
            </a:r>
            <a:r>
              <a:rPr lang="hr-H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samovrednovanje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kroz listić s rubrikom (po skupinama)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Vrednovanje naučenog: ocjena iz stvaralačkog izražavanja na temelju listića s rubrikom, te skale bodovanja i ocjenjivanja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40BAD2"/>
              </a:buClr>
            </a:pPr>
            <a:r>
              <a:rPr lang="hr-HR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TRAJANJE: 5 školskih sati (3 sata istraživanja i stvaranja, 2 sata za prezentaciju rezultata rada)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79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886BBC-97A0-443A-BF6C-B87DFB4D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Teme </a:t>
            </a:r>
            <a:r>
              <a:rPr lang="hr-HR" dirty="0" err="1"/>
              <a:t>istraživnja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A32E79-02E3-4433-A289-05D579141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7766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KRŠTENJE (Važnost i značenje sakramenata krštenja u izgradnji kršćanskog života, njegovo biblijsko utemeljenje i poteškoće u praksi)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EUHARISTIJA (Važnost i značenje sakramenata euharistije u izgradnji kršćanskog života, njegovo biblijsko utemeljenje i poteškoće u praksi)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POTVRDA (Važnost i značenje sakramenata potvrde u izgradnji kršćanskog života, njegovo biblijsko utemeljenje i poteškoće u praksi)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POMIRENJE (Važnost i značenje sakramenta pomirenja u izgradnji kršćanskog života, njegovo biblijsko utemeljenje i poteškoće u praksi)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SV. RED (Važnost i značenje sakramenta svetog reda, njegovo biblijsko utemeljenje i poteškoće u praksi)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9283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D01BA-0071-4AC0-936B-8970DAEC2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RUBRIKA za vrednovanje scenskog prikaza intervjua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C910A1A-D145-422C-87F7-53B7DED77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736931"/>
              </p:ext>
            </p:extLst>
          </p:nvPr>
        </p:nvGraphicFramePr>
        <p:xfrm>
          <a:off x="3710609" y="556591"/>
          <a:ext cx="7566988" cy="6085049"/>
        </p:xfrm>
        <a:graphic>
          <a:graphicData uri="http://schemas.openxmlformats.org/drawingml/2006/table">
            <a:tbl>
              <a:tblPr firstRow="1" firstCol="1" bandRow="1"/>
              <a:tblGrid>
                <a:gridCol w="1891747">
                  <a:extLst>
                    <a:ext uri="{9D8B030D-6E8A-4147-A177-3AD203B41FA5}">
                      <a16:colId xmlns:a16="http://schemas.microsoft.com/office/drawing/2014/main" val="4058033045"/>
                    </a:ext>
                  </a:extLst>
                </a:gridCol>
                <a:gridCol w="1891747">
                  <a:extLst>
                    <a:ext uri="{9D8B030D-6E8A-4147-A177-3AD203B41FA5}">
                      <a16:colId xmlns:a16="http://schemas.microsoft.com/office/drawing/2014/main" val="2845214800"/>
                    </a:ext>
                  </a:extLst>
                </a:gridCol>
                <a:gridCol w="1891747">
                  <a:extLst>
                    <a:ext uri="{9D8B030D-6E8A-4147-A177-3AD203B41FA5}">
                      <a16:colId xmlns:a16="http://schemas.microsoft.com/office/drawing/2014/main" val="2384622089"/>
                    </a:ext>
                  </a:extLst>
                </a:gridCol>
                <a:gridCol w="1891747">
                  <a:extLst>
                    <a:ext uri="{9D8B030D-6E8A-4147-A177-3AD203B41FA5}">
                      <a16:colId xmlns:a16="http://schemas.microsoft.com/office/drawing/2014/main" val="3226970973"/>
                    </a:ext>
                  </a:extLst>
                </a:gridCol>
              </a:tblGrid>
              <a:tr h="48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ELEMENTI VREDNOVANJA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potpunosti (2 boda)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Djelomično (1 bod)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Nimalo (0 bodova)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238310"/>
                  </a:ext>
                </a:extLst>
              </a:tr>
              <a:tr h="729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Sadržaj intervjua odgovara zadanoj temi i postavljenoj hipotezi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581832"/>
                  </a:ext>
                </a:extLst>
              </a:tr>
              <a:tr h="122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Obuhvaćenost bitnih činjenica (značenje i važnost, </a:t>
                      </a:r>
                      <a:r>
                        <a:rPr lang="hr-H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bib</a:t>
                      </a: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utemeljenje, poteškoće u praksi)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96886"/>
                  </a:ext>
                </a:extLst>
              </a:tr>
              <a:tr h="48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Struktura (uvod, središnji dio, zaključak)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309467"/>
                  </a:ext>
                </a:extLst>
              </a:tr>
              <a:tr h="977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Pripremljenost sudionika (govore naizust, glasno, razgovjetno, sigurno)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26464"/>
                  </a:ext>
                </a:extLst>
              </a:tr>
              <a:tr h="1225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Vještina scenskog izražavanja sudionika (uživljenost u ulogu, prikladne geste i mimika)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502745"/>
                  </a:ext>
                </a:extLst>
              </a:tr>
              <a:tr h="48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Pokazana kreativnost i inovativnost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055624"/>
                  </a:ext>
                </a:extLst>
              </a:tr>
              <a:tr h="481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UKUPAN ZBROJ BODOVA: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194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56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CFFCC4-9E9B-4C95-B1A8-D28A6A79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RUBRIKA za vrednovanje izlaganja s digitalnom prezentacijom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D5175CB0-332E-4116-BE02-14A7839F5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486658"/>
              </p:ext>
            </p:extLst>
          </p:nvPr>
        </p:nvGraphicFramePr>
        <p:xfrm>
          <a:off x="3869635" y="490330"/>
          <a:ext cx="7434472" cy="5923721"/>
        </p:xfrm>
        <a:graphic>
          <a:graphicData uri="http://schemas.openxmlformats.org/drawingml/2006/table">
            <a:tbl>
              <a:tblPr firstRow="1" firstCol="1" bandRow="1"/>
              <a:tblGrid>
                <a:gridCol w="1858618">
                  <a:extLst>
                    <a:ext uri="{9D8B030D-6E8A-4147-A177-3AD203B41FA5}">
                      <a16:colId xmlns:a16="http://schemas.microsoft.com/office/drawing/2014/main" val="1841504316"/>
                    </a:ext>
                  </a:extLst>
                </a:gridCol>
                <a:gridCol w="1858618">
                  <a:extLst>
                    <a:ext uri="{9D8B030D-6E8A-4147-A177-3AD203B41FA5}">
                      <a16:colId xmlns:a16="http://schemas.microsoft.com/office/drawing/2014/main" val="3783486486"/>
                    </a:ext>
                  </a:extLst>
                </a:gridCol>
                <a:gridCol w="1858618">
                  <a:extLst>
                    <a:ext uri="{9D8B030D-6E8A-4147-A177-3AD203B41FA5}">
                      <a16:colId xmlns:a16="http://schemas.microsoft.com/office/drawing/2014/main" val="1232310868"/>
                    </a:ext>
                  </a:extLst>
                </a:gridCol>
                <a:gridCol w="1858618">
                  <a:extLst>
                    <a:ext uri="{9D8B030D-6E8A-4147-A177-3AD203B41FA5}">
                      <a16:colId xmlns:a16="http://schemas.microsoft.com/office/drawing/2014/main" val="718539888"/>
                    </a:ext>
                  </a:extLst>
                </a:gridCol>
              </a:tblGrid>
              <a:tr h="51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ELEMENTI VREDNOVANJA</a:t>
                      </a:r>
                      <a:endParaRPr lang="hr-H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potpunosti (2 boda)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Djelomično (1 bod)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Nimalo (0 bodova)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074805"/>
                  </a:ext>
                </a:extLst>
              </a:tr>
              <a:tr h="773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Sadržaj prezentacije odgovara zadanoj temi i postavljenoj hipotezi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590428"/>
                  </a:ext>
                </a:extLst>
              </a:tr>
              <a:tr h="1299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Obuhvaćenost bitnih činjenica (značenje i važnost, bib. utemeljenje, poteškoće u praksi)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834793"/>
                  </a:ext>
                </a:extLst>
              </a:tr>
              <a:tr h="51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Struktura (uvod, središnji dio, zaključak)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728397"/>
                  </a:ext>
                </a:extLst>
              </a:tr>
              <a:tr h="773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Korištenje kvalitetnih audio-vizualnih sadržaja u prezentaciji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835337"/>
                  </a:ext>
                </a:extLst>
              </a:tr>
              <a:tr h="1036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Pripremljenost predavača (govore naizust, glasno, razgovjetno, sigurno)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717141"/>
                  </a:ext>
                </a:extLst>
              </a:tr>
              <a:tr h="51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Pokazana kreativnost i inovativnost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422231"/>
                  </a:ext>
                </a:extLst>
              </a:tr>
              <a:tr h="510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UKUPAN ZBROJ BODOVA: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686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195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064EEA-34F3-4AF0-92DD-1FB6D6C2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Skala za ocjenjivanje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692E23-3B19-439E-892B-8299D0D75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Bodovi:     	Ocjena:</a:t>
            </a:r>
            <a:endParaRPr lang="hr-H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– 12     = ODLIČAN (5)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– 9   = VRLO DOBAR (4)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   = DOBAR (3)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  = DOVOLJAN (2)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– 5   = NEDOVOLJAN (1)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0974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DC6320-6FAB-473C-A21C-E5B1E38F3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hr-HR" dirty="0"/>
              <a:t>Poruke za kraj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52E7A5-0F03-483E-9DE3-472F0706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3585891" cy="5120640"/>
          </a:xfrm>
        </p:spPr>
        <p:txBody>
          <a:bodyPr>
            <a:normAutofit/>
          </a:bodyPr>
          <a:lstStyle/>
          <a:p>
            <a:r>
              <a:rPr lang="hr-HR" dirty="0"/>
              <a:t>Nije tako strašno kako izgleda!</a:t>
            </a:r>
          </a:p>
          <a:p>
            <a:r>
              <a:rPr lang="hr-HR" dirty="0"/>
              <a:t> Ja sam s vama u sve sate do svršetka zadatka. </a:t>
            </a:r>
          </a:p>
          <a:p>
            <a:endParaRPr lang="hr-HR" dirty="0"/>
          </a:p>
        </p:txBody>
      </p:sp>
      <p:pic>
        <p:nvPicPr>
          <p:cNvPr id="4098" name="Picture 2" descr="Slikovni rezultat za emotikoni">
            <a:extLst>
              <a:ext uri="{FF2B5EF4-FFF2-40B4-BE49-F238E27FC236}">
                <a16:creationId xmlns:a16="http://schemas.microsoft.com/office/drawing/2014/main" id="{87744B1C-81A6-45D2-A0FC-BE9BC2775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1116" y="3655543"/>
            <a:ext cx="4033257" cy="232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Povezana slika">
            <a:extLst>
              <a:ext uri="{FF2B5EF4-FFF2-40B4-BE49-F238E27FC236}">
                <a16:creationId xmlns:a16="http://schemas.microsoft.com/office/drawing/2014/main" id="{E5D3F9EC-FD48-47FF-92EB-DC0C5D699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718" y="4020260"/>
            <a:ext cx="2548597" cy="254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Povezana slika">
            <a:extLst>
              <a:ext uri="{FF2B5EF4-FFF2-40B4-BE49-F238E27FC236}">
                <a16:creationId xmlns:a16="http://schemas.microsoft.com/office/drawing/2014/main" id="{CBBF5F32-D420-4EDA-857A-6A4AE7270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759" y="873252"/>
            <a:ext cx="2431756" cy="183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Povezana slika">
            <a:extLst>
              <a:ext uri="{FF2B5EF4-FFF2-40B4-BE49-F238E27FC236}">
                <a16:creationId xmlns:a16="http://schemas.microsoft.com/office/drawing/2014/main" id="{46CCE47F-4AA0-4B68-AD87-B3091AAAD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302" y="2707578"/>
            <a:ext cx="1910142" cy="191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Slikovni rezultat za funny emoji">
            <a:extLst>
              <a:ext uri="{FF2B5EF4-FFF2-40B4-BE49-F238E27FC236}">
                <a16:creationId xmlns:a16="http://schemas.microsoft.com/office/drawing/2014/main" id="{8A16DDC4-95B5-4045-9373-4D99A89ED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449" y="470306"/>
            <a:ext cx="1956382" cy="195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60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F7C9B3-01BE-4D46-ACA2-312DFE36A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86E1EAB-6A70-42F0-AFF7-F3A95350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Iz učeničkih radova: „KNJIGA RASTA U VJERI”, svibanj 2019.</a:t>
            </a:r>
            <a:br>
              <a:rPr lang="hr-HR">
                <a:solidFill>
                  <a:schemeClr val="bg1"/>
                </a:solidFill>
              </a:rPr>
            </a:br>
            <a:r>
              <a:rPr lang="hr-HR" b="1">
                <a:solidFill>
                  <a:schemeClr val="bg1"/>
                </a:solidFill>
              </a:rPr>
              <a:t>Odaberi najljepše tumačenje!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9569D8E6-DB63-4497-BC16-7C354C3CB6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99513"/>
              </p:ext>
            </p:extLst>
          </p:nvPr>
        </p:nvGraphicFramePr>
        <p:xfrm>
          <a:off x="3900909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20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6BEFCB-1AB0-4267-97DE-03DFD44B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LECTIO BREVIS:</a:t>
            </a:r>
            <a:br>
              <a:rPr lang="hr-HR" dirty="0"/>
            </a:br>
            <a:r>
              <a:rPr lang="hr-HR" dirty="0"/>
              <a:t>Sakramenti</a:t>
            </a:r>
            <a:br>
              <a:rPr lang="hr-HR" dirty="0"/>
            </a:br>
            <a:r>
              <a:rPr lang="hr-HR" dirty="0"/>
              <a:t>2. KVIZ: Sakramenti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F0C40B-096A-4533-8C1D-90FF9BFD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https://www.youtube.com/watch?v=NBpCFR47jZc</a:t>
            </a:r>
            <a:endParaRPr lang="hr-HR" dirty="0"/>
          </a:p>
          <a:p>
            <a:r>
              <a:rPr lang="hr-HR" dirty="0">
                <a:hlinkClick r:id="rId3"/>
              </a:rPr>
              <a:t>https://www.katehetski-nadbiskupija-split.net/kvizovi/kviz-sedam-svetih-sakramenata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680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5A15EA-3924-4491-A874-F626FFC81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hr-HR" sz="3100"/>
              <a:t>VJEŽBA ISTRAŽIVAČKOG RADA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0C1DED1-B627-45F0-BACD-9FA153E8E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88365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24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492F9E5-5B28-4104-9CDF-100EE9D85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A3EBA2-184A-4C53-80BF-FB3A6AC35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008542" cy="53309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438EFCD-B361-4EDD-A82E-EF6FE99C1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65854FF-62C4-4256-A2E0-6CAE47C88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r>
              <a:rPr lang="hr-HR" dirty="0"/>
              <a:t>Faze istraživanja: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5DB082-BCCB-4994-AEE1-EF25FDAC8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Rezervirano mjesto sadržaja 2">
            <a:extLst>
              <a:ext uri="{FF2B5EF4-FFF2-40B4-BE49-F238E27FC236}">
                <a16:creationId xmlns:a16="http://schemas.microsoft.com/office/drawing/2014/main" id="{DE1AA7B5-EB34-42FD-A6F5-8443B3EB76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992408"/>
              </p:ext>
            </p:extLst>
          </p:nvPr>
        </p:nvGraphicFramePr>
        <p:xfrm>
          <a:off x="650875" y="1425575"/>
          <a:ext cx="6711950" cy="402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5747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751C30-75D2-48B0-BEFC-3193B11A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071322"/>
            <a:ext cx="4937937" cy="20607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Promotri fotografije. Zatim </a:t>
            </a:r>
            <a:r>
              <a:rPr lang="hr-HR" sz="2800" dirty="0"/>
              <a:t>o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blikuj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pitanja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koja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počinju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upitnim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riječima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Što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</a:t>
            </a:r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Tko…?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Kako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Koliko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Gdje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Zašto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hr-HR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?, Kada?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Slikovni rezultat za krštenje">
            <a:extLst>
              <a:ext uri="{FF2B5EF4-FFF2-40B4-BE49-F238E27FC236}">
                <a16:creationId xmlns:a16="http://schemas.microsoft.com/office/drawing/2014/main" id="{AFF1AEC1-4EEB-40D1-95ED-11A83C0F32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" r="-1" b="11910"/>
          <a:stretch/>
        </p:blipFill>
        <p:spPr bwMode="auto">
          <a:xfrm>
            <a:off x="1246573" y="10"/>
            <a:ext cx="3913632" cy="228522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vezana slika">
            <a:extLst>
              <a:ext uri="{FF2B5EF4-FFF2-40B4-BE49-F238E27FC236}">
                <a16:creationId xmlns:a16="http://schemas.microsoft.com/office/drawing/2014/main" id="{0B3CADCF-0D08-4A58-94A0-D0866C9C4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r="30258" b="1"/>
          <a:stretch/>
        </p:blipFill>
        <p:spPr bwMode="auto">
          <a:xfrm>
            <a:off x="20" y="2288331"/>
            <a:ext cx="356461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vezana slika">
            <a:extLst>
              <a:ext uri="{FF2B5EF4-FFF2-40B4-BE49-F238E27FC236}">
                <a16:creationId xmlns:a16="http://schemas.microsoft.com/office/drawing/2014/main" id="{8AE918A2-86A0-4A33-B8E1-00AC927085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" r="19673" b="5"/>
          <a:stretch/>
        </p:blipFill>
        <p:spPr bwMode="auto">
          <a:xfrm>
            <a:off x="5525559" y="725908"/>
            <a:ext cx="2852928" cy="2852928"/>
          </a:xfrm>
          <a:custGeom>
            <a:avLst/>
            <a:gdLst>
              <a:gd name="connsiteX0" fmla="*/ 1426464 w 2852928"/>
              <a:gd name="connsiteY0" fmla="*/ 0 h 2852928"/>
              <a:gd name="connsiteX1" fmla="*/ 2852928 w 2852928"/>
              <a:gd name="connsiteY1" fmla="*/ 1426464 h 2852928"/>
              <a:gd name="connsiteX2" fmla="*/ 1426464 w 2852928"/>
              <a:gd name="connsiteY2" fmla="*/ 2852928 h 2852928"/>
              <a:gd name="connsiteX3" fmla="*/ 0 w 2852928"/>
              <a:gd name="connsiteY3" fmla="*/ 1426464 h 2852928"/>
              <a:gd name="connsiteX4" fmla="*/ 1426464 w 2852928"/>
              <a:gd name="connsiteY4" fmla="*/ 0 h 28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likovni rezultat za sveti red">
            <a:extLst>
              <a:ext uri="{FF2B5EF4-FFF2-40B4-BE49-F238E27FC236}">
                <a16:creationId xmlns:a16="http://schemas.microsoft.com/office/drawing/2014/main" id="{BA67C698-BB4C-4C4B-A1E3-1B7C0B44D3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6" r="13798" b="3"/>
          <a:stretch/>
        </p:blipFill>
        <p:spPr bwMode="auto">
          <a:xfrm>
            <a:off x="8918761" y="-4331"/>
            <a:ext cx="3273238" cy="3383891"/>
          </a:xfrm>
          <a:custGeom>
            <a:avLst/>
            <a:gdLst>
              <a:gd name="connsiteX0" fmla="*/ 122841 w 3273238"/>
              <a:gd name="connsiteY0" fmla="*/ 0 h 3383891"/>
              <a:gd name="connsiteX1" fmla="*/ 3273238 w 3273238"/>
              <a:gd name="connsiteY1" fmla="*/ 0 h 3383891"/>
              <a:gd name="connsiteX2" fmla="*/ 3273238 w 3273238"/>
              <a:gd name="connsiteY2" fmla="*/ 3291335 h 3383891"/>
              <a:gd name="connsiteX3" fmla="*/ 3118338 w 3273238"/>
              <a:gd name="connsiteY3" fmla="*/ 3331164 h 3383891"/>
              <a:gd name="connsiteX4" fmla="*/ 2595295 w 3273238"/>
              <a:gd name="connsiteY4" fmla="*/ 3383891 h 3383891"/>
              <a:gd name="connsiteX5" fmla="*/ 0 w 3273238"/>
              <a:gd name="connsiteY5" fmla="*/ 788596 h 3383891"/>
              <a:gd name="connsiteX6" fmla="*/ 116679 w 3273238"/>
              <a:gd name="connsiteY6" fmla="*/ 16835 h 338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likovni rezultat za ispovijed">
            <a:extLst>
              <a:ext uri="{FF2B5EF4-FFF2-40B4-BE49-F238E27FC236}">
                <a16:creationId xmlns:a16="http://schemas.microsoft.com/office/drawing/2014/main" id="{985F65B5-B4BA-447F-A1E6-9BA3793D34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r="17308"/>
          <a:stretch/>
        </p:blipFill>
        <p:spPr bwMode="auto">
          <a:xfrm>
            <a:off x="9363236" y="4071322"/>
            <a:ext cx="2828765" cy="2786678"/>
          </a:xfrm>
          <a:custGeom>
            <a:avLst/>
            <a:gdLst>
              <a:gd name="connsiteX0" fmla="*/ 1888236 w 2828765"/>
              <a:gd name="connsiteY0" fmla="*/ 0 h 2786678"/>
              <a:gd name="connsiteX1" fmla="*/ 2788281 w 2828765"/>
              <a:gd name="connsiteY1" fmla="*/ 227900 h 2786678"/>
              <a:gd name="connsiteX2" fmla="*/ 2828765 w 2828765"/>
              <a:gd name="connsiteY2" fmla="*/ 252495 h 2786678"/>
              <a:gd name="connsiteX3" fmla="*/ 2828765 w 2828765"/>
              <a:gd name="connsiteY3" fmla="*/ 2786678 h 2786678"/>
              <a:gd name="connsiteX4" fmla="*/ 227128 w 2828765"/>
              <a:gd name="connsiteY4" fmla="*/ 2786678 h 2786678"/>
              <a:gd name="connsiteX5" fmla="*/ 148387 w 2828765"/>
              <a:gd name="connsiteY5" fmla="*/ 2623223 h 2786678"/>
              <a:gd name="connsiteX6" fmla="*/ 0 w 2828765"/>
              <a:gd name="connsiteY6" fmla="*/ 1888236 h 2786678"/>
              <a:gd name="connsiteX7" fmla="*/ 1888236 w 2828765"/>
              <a:gd name="connsiteY7" fmla="*/ 0 h 278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235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B5209BD-E1D5-419E-924E-96F7EB46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hr-HR" dirty="0"/>
              <a:t>1. OBLIKOVANJE HIPOTEZE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BE6F75-0510-4030-BD98-51E08F45E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Odaberite jedno od pitanja koje ste zapisali u bilježnicu  i oblikujte tezu koja se može dokazati ili osporiti </a:t>
            </a:r>
          </a:p>
          <a:p>
            <a:r>
              <a:rPr lang="hr-HR" sz="2400" dirty="0">
                <a:solidFill>
                  <a:schemeClr val="tx1"/>
                </a:solidFill>
              </a:rPr>
              <a:t>npr. ako uzmemo pitanje: Što prikazuju fotografije? Možemo oblikovati tezu - Fotografije prikazuju ljude koji primaju sakramente  ili  Tko su ljudi prikazani na fotografijama? - Ljudi na fotografijama su kršćani ili Zašto postoje sakramenti? – Sakramenti su nastali s razlogom.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7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0A04994-9350-43BB-894D-701A05D4E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hr-HR" dirty="0"/>
              <a:t>2. ISTRAŽIVAJE I PRONALAZAK MATERIJALA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0B124E-D246-4D45-B651-3D25931B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>
                <a:solidFill>
                  <a:schemeClr val="tx1"/>
                </a:solidFill>
              </a:rPr>
              <a:t>ZA PRIMJER HIPOTEZE: </a:t>
            </a:r>
            <a:r>
              <a:rPr lang="hr-HR" sz="2400" b="1" dirty="0">
                <a:solidFill>
                  <a:schemeClr val="tx1"/>
                </a:solidFill>
              </a:rPr>
              <a:t>Sakramenti izgrađuju kršćanski život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Preporučena literatura</a:t>
            </a:r>
            <a:r>
              <a:rPr lang="hr-HR" sz="2400" dirty="0">
                <a:solidFill>
                  <a:schemeClr val="tx1"/>
                </a:solidFill>
              </a:rPr>
              <a:t>: udžbenik „Dođi i vidi 2” str. 53.-57.,</a:t>
            </a:r>
          </a:p>
          <a:p>
            <a:pPr marL="0" indent="0">
              <a:buNone/>
            </a:pPr>
            <a:r>
              <a:rPr lang="hr-HR" sz="2400" dirty="0">
                <a:solidFill>
                  <a:schemeClr val="tx1"/>
                </a:solidFill>
              </a:rPr>
              <a:t>   Katekizam Katoličke Crkve br. 1123</a:t>
            </a:r>
          </a:p>
          <a:p>
            <a:r>
              <a:rPr lang="hr-HR" sz="2400" b="1" dirty="0">
                <a:solidFill>
                  <a:schemeClr val="tx1"/>
                </a:solidFill>
              </a:rPr>
              <a:t>Preporučeni članci na internetskim stranicama</a:t>
            </a:r>
            <a:r>
              <a:rPr lang="hr-HR" sz="2400" dirty="0">
                <a:solidFill>
                  <a:schemeClr val="tx1"/>
                </a:solidFill>
              </a:rPr>
              <a:t>: </a:t>
            </a:r>
            <a:r>
              <a:rPr lang="hr-HR" sz="2400" u="sng" dirty="0">
                <a:solidFill>
                  <a:schemeClr val="tx1"/>
                </a:solidFill>
              </a:rPr>
              <a:t>bitno.net </a:t>
            </a:r>
            <a:r>
              <a:rPr lang="hr-HR" sz="2400" dirty="0">
                <a:solidFill>
                  <a:schemeClr val="tx1"/>
                </a:solidFill>
              </a:rPr>
              <a:t>„Što su sakramenti”, </a:t>
            </a:r>
            <a:r>
              <a:rPr lang="hr-HR" sz="2400" u="sng" dirty="0">
                <a:solidFill>
                  <a:schemeClr val="tx1"/>
                </a:solidFill>
              </a:rPr>
              <a:t>laudato.hr</a:t>
            </a:r>
            <a:r>
              <a:rPr lang="hr-HR" sz="2400" dirty="0">
                <a:solidFill>
                  <a:schemeClr val="tx1"/>
                </a:solidFill>
              </a:rPr>
              <a:t>  „Božja milost u vidljivim </a:t>
            </a:r>
            <a:r>
              <a:rPr lang="hr-HR" sz="2400">
                <a:solidFill>
                  <a:schemeClr val="tx1"/>
                </a:solidFill>
              </a:rPr>
              <a:t>znakovima”; „</a:t>
            </a:r>
            <a:r>
              <a:rPr lang="hr-HR" sz="2400" dirty="0">
                <a:solidFill>
                  <a:schemeClr val="tx1"/>
                </a:solidFill>
              </a:rPr>
              <a:t>Sakramenti: Božja remek-djela”</a:t>
            </a:r>
          </a:p>
          <a:p>
            <a:r>
              <a:rPr lang="hr-HR" dirty="0">
                <a:solidFill>
                  <a:schemeClr val="tx1"/>
                </a:solidFill>
              </a:rPr>
              <a:t>Kritično pristupiti prikupljenim materijalima (dobro je konzultirati predmetnog učitelja o pronađenim materijalima)</a:t>
            </a:r>
          </a:p>
          <a:p>
            <a:r>
              <a:rPr lang="hr-HR" dirty="0">
                <a:solidFill>
                  <a:schemeClr val="tx1"/>
                </a:solidFill>
              </a:rPr>
              <a:t>Dodatni izvori: knjižnica, provođenje ankete ili intervjua </a:t>
            </a:r>
          </a:p>
        </p:txBody>
      </p:sp>
    </p:spTree>
    <p:extLst>
      <p:ext uri="{BB962C8B-B14F-4D97-AF65-F5344CB8AC3E}">
        <p14:creationId xmlns:p14="http://schemas.microsoft.com/office/powerpoint/2010/main" val="185011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8B2EB5A-3C95-41DC-A454-7B957376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hr-HR" dirty="0"/>
              <a:t>3. INTERPRETACIJA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E59752-9FE5-4F94-8FB4-38B4A030F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1"/>
                </a:solidFill>
              </a:rPr>
              <a:t>Odnosi se na pronađene materijale, izvore, literaturu. Dakle riječ je o fazi u kojoj se tumače razni izvori i na temelju tih tumačenja je stvaraju argumenti/dokazi kojima se teza opovrgava ili potvrđuje</a:t>
            </a:r>
          </a:p>
          <a:p>
            <a:r>
              <a:rPr lang="hr-HR" sz="2400" dirty="0">
                <a:solidFill>
                  <a:schemeClr val="tx1"/>
                </a:solidFill>
              </a:rPr>
              <a:t>Dobro je voditi bilješke o tome što se u kojem izvoru pronašlo, otkrilo, što se spominje ili ne spominje</a:t>
            </a:r>
          </a:p>
        </p:txBody>
      </p:sp>
    </p:spTree>
    <p:extLst>
      <p:ext uri="{BB962C8B-B14F-4D97-AF65-F5344CB8AC3E}">
        <p14:creationId xmlns:p14="http://schemas.microsoft.com/office/powerpoint/2010/main" val="39195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1045</Words>
  <Application>Microsoft Office PowerPoint</Application>
  <PresentationFormat>Široki zaslon</PresentationFormat>
  <Paragraphs>137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Calibri</vt:lpstr>
      <vt:lpstr>Corbel</vt:lpstr>
      <vt:lpstr>Wingdings 2</vt:lpstr>
      <vt:lpstr>Okvir</vt:lpstr>
      <vt:lpstr>SAKRAMENTI </vt:lpstr>
      <vt:lpstr>Iz učeničkih radova: „KNJIGA RASTA U VJERI”, svibanj 2019. Odaberi najljepše tumačenje!</vt:lpstr>
      <vt:lpstr>1. LECTIO BREVIS: Sakramenti 2. KVIZ: Sakramenti </vt:lpstr>
      <vt:lpstr>VJEŽBA ISTRAŽIVAČKOG RADA</vt:lpstr>
      <vt:lpstr>Faze istraživanja:</vt:lpstr>
      <vt:lpstr>Promotri fotografije. Zatim oblikuj pitanja koja počinju upitnim riječima: Što…?,Tko…? Kako…?, Koliko…?, Gdje…?, Zašto…?, Kada?</vt:lpstr>
      <vt:lpstr>1. OBLIKOVANJE HIPOTEZE </vt:lpstr>
      <vt:lpstr>2. ISTRAŽIVAJE I PRONALAZAK MATERIJALA</vt:lpstr>
      <vt:lpstr>3. INTERPRETACIJA</vt:lpstr>
      <vt:lpstr>4. IZVJEŠĆIVANJE</vt:lpstr>
      <vt:lpstr>Opsežniji Kreativno - istraživački rad o sakramentima</vt:lpstr>
      <vt:lpstr>Opsežniji Kreativno - istraživački rad o sakramentima</vt:lpstr>
      <vt:lpstr>Teme istraživnja </vt:lpstr>
      <vt:lpstr>RUBRIKA za vrednovanje scenskog prikaza intervjua</vt:lpstr>
      <vt:lpstr>RUBRIKA za vrednovanje izlaganja s digitalnom prezentacijom</vt:lpstr>
      <vt:lpstr>Skala za ocjenjivanje</vt:lpstr>
      <vt:lpstr>Poruke za 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SAKRAMENTI </dc:title>
  <dc:creator>Ivana Sučija</dc:creator>
  <cp:lastModifiedBy>Ivana Sučija</cp:lastModifiedBy>
  <cp:revision>11</cp:revision>
  <dcterms:created xsi:type="dcterms:W3CDTF">2020-01-27T19:03:27Z</dcterms:created>
  <dcterms:modified xsi:type="dcterms:W3CDTF">2020-03-28T09:16:50Z</dcterms:modified>
</cp:coreProperties>
</file>