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gradFill rotWithShape="1">
          <a:gsLst>
            <a:gs pos="0">
              <a:srgbClr val="FFD444"/>
            </a:gs>
            <a:gs pos="77000">
              <a:srgbClr val="EEBF12"/>
            </a:gs>
            <a:gs pos="100000">
              <a:srgbClr val="DEB41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2E43F45A-6D1D-46C0-8985-B40A1BCCA54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942019B-D7F0-4102-8804-83FAA65F6C4A}"/>
              </a:ext>
            </a:extLst>
          </p:cNvPr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E63ABF6-F8CF-4954-9F5E-A6195E1B20B8}"/>
              </a:ext>
            </a:extLst>
          </p:cNvPr>
          <p:cNvSpPr/>
          <p:nvPr/>
        </p:nvSpPr>
        <p:spPr>
          <a:xfrm>
            <a:off x="1447800" y="1411288"/>
            <a:ext cx="9296400" cy="40354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9951AE54-E71C-4B0A-A7B6-A2125608394B}"/>
              </a:ext>
            </a:extLst>
          </p:cNvPr>
          <p:cNvSpPr/>
          <p:nvPr/>
        </p:nvSpPr>
        <p:spPr>
          <a:xfrm>
            <a:off x="5135563" y="1268413"/>
            <a:ext cx="1920875" cy="73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">
            <a:extLst>
              <a:ext uri="{FF2B5EF4-FFF2-40B4-BE49-F238E27FC236}">
                <a16:creationId xmlns:a16="http://schemas.microsoft.com/office/drawing/2014/main" id="{177FD493-C17E-4E01-AF3D-71D4FA1C0D20}"/>
              </a:ext>
            </a:extLst>
          </p:cNvPr>
          <p:cNvGrpSpPr>
            <a:grpSpLocks/>
          </p:cNvGrpSpPr>
          <p:nvPr/>
        </p:nvGrpSpPr>
        <p:grpSpPr bwMode="auto">
          <a:xfrm>
            <a:off x="5249863" y="1268413"/>
            <a:ext cx="1692275" cy="644525"/>
            <a:chOff x="5318306" y="1386268"/>
            <a:chExt cx="1567331" cy="645295"/>
          </a:xfrm>
        </p:grpSpPr>
        <p:cxnSp>
          <p:nvCxnSpPr>
            <p:cNvPr id="9" name="Straight Connector 16">
              <a:extLst>
                <a:ext uri="{FF2B5EF4-FFF2-40B4-BE49-F238E27FC236}">
                  <a16:creationId xmlns:a16="http://schemas.microsoft.com/office/drawing/2014/main" id="{7D7C89DD-B8B8-485B-A320-8A709DEB070F}"/>
                </a:ext>
              </a:extLst>
            </p:cNvPr>
            <p:cNvCxnSpPr/>
            <p:nvPr/>
          </p:nvCxnSpPr>
          <p:spPr>
            <a:xfrm>
              <a:off x="5318306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>
              <a:extLst>
                <a:ext uri="{FF2B5EF4-FFF2-40B4-BE49-F238E27FC236}">
                  <a16:creationId xmlns:a16="http://schemas.microsoft.com/office/drawing/2014/main" id="{0F1E512D-225C-4876-8008-9842ACD58A4B}"/>
                </a:ext>
              </a:extLst>
            </p:cNvPr>
            <p:cNvCxnSpPr/>
            <p:nvPr/>
          </p:nvCxnSpPr>
          <p:spPr>
            <a:xfrm>
              <a:off x="6885637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">
              <a:extLst>
                <a:ext uri="{FF2B5EF4-FFF2-40B4-BE49-F238E27FC236}">
                  <a16:creationId xmlns:a16="http://schemas.microsoft.com/office/drawing/2014/main" id="{EF06054B-AC1F-48C4-AF10-315F0B642561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12" name="Date Placeholder 19">
            <a:extLst>
              <a:ext uri="{FF2B5EF4-FFF2-40B4-BE49-F238E27FC236}">
                <a16:creationId xmlns:a16="http://schemas.microsoft.com/office/drawing/2014/main" id="{61B74834-B59C-48A0-BB53-EA9BE0978C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18125" y="1341438"/>
            <a:ext cx="1555750" cy="527050"/>
          </a:xfrm>
        </p:spPr>
        <p:txBody>
          <a:bodyPr/>
          <a:lstStyle>
            <a:lvl1pPr algn="ctr">
              <a:defRPr sz="1300" spc="0" baseline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B080A71-A251-4D82-8733-FD0C51CE053D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13" name="Footer Placeholder 20">
            <a:extLst>
              <a:ext uri="{FF2B5EF4-FFF2-40B4-BE49-F238E27FC236}">
                <a16:creationId xmlns:a16="http://schemas.microsoft.com/office/drawing/2014/main" id="{1DD80076-0053-447D-8F7E-6347D9413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4150" y="5211763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0CC1CAFD-80A3-45E3-B1C3-03C8D8AA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25" y="5211763"/>
            <a:ext cx="2111375" cy="228600"/>
          </a:xfrm>
        </p:spPr>
        <p:txBody>
          <a:bodyPr/>
          <a:lstStyle>
            <a:lvl1pPr>
              <a:defRPr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9DD2900-748B-4072-A123-24E9AE1FD4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1641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E8601-C343-44CA-B495-E67AF243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498AC-9718-4252-A889-D0BD3774F733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0ED2B-980D-4DA5-8D8D-BBD87134A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674A9-CFBC-4E15-B515-E3EE4AF1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162C-63F3-4A5E-9DAF-FAD64A30E14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236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56EA0-770A-48E5-91E7-7D4B97C47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AF4B1-BECA-4645-908B-C7DF20F1A43E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E6616-7679-4C5A-B1F5-0418CA4E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E1D5D-03FC-49D0-A172-0F0B3017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CCBB-E877-4B80-8350-1F27CEE10E7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4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250E8-7697-4715-B8A6-961B95CC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906EB-C060-4C58-818D-84D3E96786CC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90C66-8953-413B-B6BE-E2E5D1F7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B00C6-8705-4D97-8CED-C78EA8F4C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86C2-9FE8-47B3-BAC5-8DBB98E9597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392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gradFill rotWithShape="1">
          <a:gsLst>
            <a:gs pos="0">
              <a:srgbClr val="FFD444"/>
            </a:gs>
            <a:gs pos="77000">
              <a:srgbClr val="EEBF12"/>
            </a:gs>
            <a:gs pos="100000">
              <a:srgbClr val="DEB41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>
            <a:extLst>
              <a:ext uri="{FF2B5EF4-FFF2-40B4-BE49-F238E27FC236}">
                <a16:creationId xmlns:a16="http://schemas.microsoft.com/office/drawing/2014/main" id="{3094A4CB-0F4A-4D85-8CA9-07440A8ADB8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92CE28F6-4AFE-45B9-8F74-02CB1A8AE6BB}"/>
              </a:ext>
            </a:extLst>
          </p:cNvPr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042FE349-1253-43B0-AF5A-9CD3884C3F99}"/>
              </a:ext>
            </a:extLst>
          </p:cNvPr>
          <p:cNvSpPr/>
          <p:nvPr/>
        </p:nvSpPr>
        <p:spPr>
          <a:xfrm>
            <a:off x="1447800" y="1411288"/>
            <a:ext cx="9296400" cy="40354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C088D1E2-FA6E-4BCA-8CE0-D59D7DA6C456}"/>
              </a:ext>
            </a:extLst>
          </p:cNvPr>
          <p:cNvSpPr/>
          <p:nvPr/>
        </p:nvSpPr>
        <p:spPr>
          <a:xfrm>
            <a:off x="5135563" y="1268413"/>
            <a:ext cx="1920875" cy="73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0">
            <a:extLst>
              <a:ext uri="{FF2B5EF4-FFF2-40B4-BE49-F238E27FC236}">
                <a16:creationId xmlns:a16="http://schemas.microsoft.com/office/drawing/2014/main" id="{D56C815F-9B81-40DC-88E2-98A7E8DF40A7}"/>
              </a:ext>
            </a:extLst>
          </p:cNvPr>
          <p:cNvGrpSpPr>
            <a:grpSpLocks/>
          </p:cNvGrpSpPr>
          <p:nvPr/>
        </p:nvGrpSpPr>
        <p:grpSpPr bwMode="auto">
          <a:xfrm>
            <a:off x="5249863" y="1268413"/>
            <a:ext cx="1692275" cy="644525"/>
            <a:chOff x="5318306" y="1386268"/>
            <a:chExt cx="1567331" cy="645295"/>
          </a:xfrm>
        </p:grpSpPr>
        <p:cxnSp>
          <p:nvCxnSpPr>
            <p:cNvPr id="9" name="Straight Connector 31">
              <a:extLst>
                <a:ext uri="{FF2B5EF4-FFF2-40B4-BE49-F238E27FC236}">
                  <a16:creationId xmlns:a16="http://schemas.microsoft.com/office/drawing/2014/main" id="{40B9D75C-E2C5-4894-B96C-B1C81A646E15}"/>
                </a:ext>
              </a:extLst>
            </p:cNvPr>
            <p:cNvCxnSpPr/>
            <p:nvPr/>
          </p:nvCxnSpPr>
          <p:spPr>
            <a:xfrm>
              <a:off x="5318306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2">
              <a:extLst>
                <a:ext uri="{FF2B5EF4-FFF2-40B4-BE49-F238E27FC236}">
                  <a16:creationId xmlns:a16="http://schemas.microsoft.com/office/drawing/2014/main" id="{E3937F1B-A047-4EAD-8CF9-6443F3BA9C27}"/>
                </a:ext>
              </a:extLst>
            </p:cNvPr>
            <p:cNvCxnSpPr/>
            <p:nvPr/>
          </p:nvCxnSpPr>
          <p:spPr>
            <a:xfrm>
              <a:off x="6885637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3">
              <a:extLst>
                <a:ext uri="{FF2B5EF4-FFF2-40B4-BE49-F238E27FC236}">
                  <a16:creationId xmlns:a16="http://schemas.microsoft.com/office/drawing/2014/main" id="{0202722D-3B74-48AA-AC79-B7014CC3CEFC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BDC63D2-8354-42C9-A751-653CA2EA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21300" y="1344613"/>
            <a:ext cx="1555750" cy="530225"/>
          </a:xfrm>
        </p:spPr>
        <p:txBody>
          <a:bodyPr/>
          <a:lstStyle>
            <a:lvl1pPr algn="ctr">
              <a:defRPr lang="en-US" sz="1300" kern="1200" spc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FCCCCA-557F-48AC-963B-784C38954224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FAFA610-A371-4A2C-A1EF-AA8153C6D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4150" y="5211763"/>
            <a:ext cx="590708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AB9F775-5C3D-48F1-B313-62FDEE18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0" y="5211763"/>
            <a:ext cx="2112963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5B6C8-3EBA-4E53-AC45-59096300C8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264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BA0125-D1C1-4751-8486-FAE87977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2E354-6119-4E3D-B558-CD81A6901AA3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4E946F-7479-4F20-B932-09BFB005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F4B37A-9351-4EF9-973D-02CF818A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D9E2A-97A4-4D85-87D7-3BB01266BF8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266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C149FB-61D3-4EFD-8C18-3E071D823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6886-AF04-45D3-8587-8C711600D174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809202-5F7B-494C-B0DE-34B40B446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4BCA156-A123-42BB-AC60-B0C41E05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F952-DD05-4B00-9CDD-6023D0C4042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936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D1F14CC-38E6-4B3A-B5F7-A499FBDF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DF7B9-684F-42F7-A7B5-B9FBEB8D54D7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05D0C87-C5B9-4766-B69A-F201EE7F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8A34905-C746-4A29-8FC2-5CB6DF76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6F2EF-224D-4F4B-9F7C-C7A80C157B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682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C9FDCE6-2F4F-4F97-BADC-1116216E9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10974-E82F-4F5A-9203-868186C1521A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CAD0EA-D92B-41E5-8980-5156F379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695B3E-00E2-492E-BF1C-BC916260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43BA3-0BA8-4076-8BE2-0D1B243292B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05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CF7015C8-7970-47EB-B021-1DC1D81D4C7A}"/>
              </a:ext>
            </a:extLst>
          </p:cNvPr>
          <p:cNvSpPr/>
          <p:nvPr/>
        </p:nvSpPr>
        <p:spPr>
          <a:xfrm>
            <a:off x="246063" y="238125"/>
            <a:ext cx="8531225" cy="6381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B83D31F-2CDC-482C-AFDC-7E1E2218200F}"/>
              </a:ext>
            </a:extLst>
          </p:cNvPr>
          <p:cNvSpPr/>
          <p:nvPr/>
        </p:nvSpPr>
        <p:spPr>
          <a:xfrm>
            <a:off x="9020175" y="238125"/>
            <a:ext cx="2925763" cy="638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201B58F-7372-4269-BF4E-1A4B6864EFCD}"/>
              </a:ext>
            </a:extLst>
          </p:cNvPr>
          <p:cNvSpPr/>
          <p:nvPr/>
        </p:nvSpPr>
        <p:spPr>
          <a:xfrm>
            <a:off x="9158288" y="374650"/>
            <a:ext cx="2651125" cy="610870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2C6FA1A-CA89-4ADD-86AE-2A57BDF2D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CB860-C7AD-4910-86CE-A330D577F87E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96C9CC7-6EA0-4FA6-B18E-AB9C4A467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9EA85B7B-66BB-4466-99BA-E4236FD4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3363" y="6223000"/>
            <a:ext cx="1463675" cy="274638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95D917-7152-4D62-905A-E86BA9464AE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293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>
            <a:extLst>
              <a:ext uri="{FF2B5EF4-FFF2-40B4-BE49-F238E27FC236}">
                <a16:creationId xmlns:a16="http://schemas.microsoft.com/office/drawing/2014/main" id="{9F1E6352-0EB8-48D7-855B-81FBA71306D7}"/>
              </a:ext>
            </a:extLst>
          </p:cNvPr>
          <p:cNvSpPr/>
          <p:nvPr/>
        </p:nvSpPr>
        <p:spPr>
          <a:xfrm>
            <a:off x="9020175" y="238125"/>
            <a:ext cx="2925763" cy="638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8F92CDE-E6D4-46E2-840E-C54D309CE4C3}"/>
              </a:ext>
            </a:extLst>
          </p:cNvPr>
          <p:cNvSpPr/>
          <p:nvPr/>
        </p:nvSpPr>
        <p:spPr>
          <a:xfrm>
            <a:off x="9158288" y="374650"/>
            <a:ext cx="2651125" cy="610870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D84F36D-AA63-4FE1-8E44-3BED35C58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8C538A6D-C60D-44C0-A327-1F7D936CD187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D3ED407-AF16-4541-A08A-68436D5D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D980CBD-4157-41C0-AC75-CB14DF5C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6538" y="6227763"/>
            <a:ext cx="1463675" cy="27305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0596DD-333B-41B3-B045-500AC803BA3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91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44D3B7-8EC2-4D68-8E79-0F019BD4FF58}"/>
              </a:ext>
            </a:extLst>
          </p:cNvPr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BE279A8B-95E7-424B-92AF-FF1B4BAF9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42938"/>
            <a:ext cx="1005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  <a:endParaRPr lang="en-US" altLang="sr-Latn-RS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71A42508-28BF-4769-99BB-844B4FD99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3438"/>
            <a:ext cx="1005840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 stilove teksta</a:t>
            </a:r>
            <a:endParaRPr lang="en-US" alt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CA239-2C03-477A-A3E1-963FAAD3CB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4638" y="6307138"/>
            <a:ext cx="274320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B08D4A-1028-456C-BFF0-26522A935862}" type="datetimeFigureOut">
              <a:rPr lang="hr-HR"/>
              <a:pPr>
                <a:defRPr/>
              </a:pPr>
              <a:t>30.3.2020.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8569E-7874-4080-9EBD-79205E551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89325" y="6307138"/>
            <a:ext cx="521335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787FB-D6D1-489A-8A8C-5F7FB7160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69563" y="6307138"/>
            <a:ext cx="146367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C3F136-D11A-40D9-B8B5-1ABE3A4C72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5" r:id="rId2"/>
    <p:sldLayoutId id="2147483713" r:id="rId3"/>
    <p:sldLayoutId id="2147483706" r:id="rId4"/>
    <p:sldLayoutId id="2147483707" r:id="rId5"/>
    <p:sldLayoutId id="2147483708" r:id="rId6"/>
    <p:sldLayoutId id="2147483709" r:id="rId7"/>
    <p:sldLayoutId id="2147483714" r:id="rId8"/>
    <p:sldLayoutId id="2147483715" r:id="rId9"/>
    <p:sldLayoutId id="2147483710" r:id="rId10"/>
    <p:sldLayoutId id="214748371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dirty="0">
          <a:solidFill>
            <a:srgbClr val="262626"/>
          </a:solidFill>
          <a:latin typeface="+mj-lt"/>
          <a:ea typeface="+mn-ea"/>
          <a:cs typeface="+mn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anose="020B0502020202020204" pitchFamily="34" charset="0"/>
        </a:defRPr>
      </a:lvl9pPr>
    </p:titleStyle>
    <p:bodyStyle>
      <a:lvl1pPr marL="182563" indent="-182563" algn="l" rtl="0" fontAlgn="base">
        <a:spcBef>
          <a:spcPts val="9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E9B40B-CC19-4B96-ABF2-AAD86BAC3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2090738"/>
            <a:ext cx="9067800" cy="25908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hr-HR"/>
              <a:t>Stvaranje svijeta i čovjeka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96058CA-5593-4AD9-ABCD-3F02AC89B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376737"/>
            <a:ext cx="9070975" cy="1043401"/>
          </a:xfrm>
        </p:spPr>
        <p:txBody>
          <a:bodyPr rtlCol="0"/>
          <a:lstStyle/>
          <a:p>
            <a:pPr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hr-HR" sz="4000" dirty="0"/>
              <a:t>Kviz</a:t>
            </a:r>
          </a:p>
          <a:p>
            <a:pPr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hr-HR" sz="1000"/>
              <a:t>					Autor: Ivana Sučija</a:t>
            </a:r>
            <a:endParaRPr lang="hr-HR" sz="1000" dirty="0"/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A95162-2223-4736-B64C-CA3ED9E48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9. Kome je Bog povjerio zadaću da obrađuje i čuva stvoreni svijet? </a:t>
            </a:r>
          </a:p>
        </p:txBody>
      </p:sp>
      <p:sp>
        <p:nvSpPr>
          <p:cNvPr id="15363" name="Rezervirano mjesto sadržaja 2">
            <a:extLst>
              <a:ext uri="{FF2B5EF4-FFF2-40B4-BE49-F238E27FC236}">
                <a16:creationId xmlns:a16="http://schemas.microsoft.com/office/drawing/2014/main" id="{344BD573-C1AA-4336-8752-F3E00985DE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altLang="sr-Latn-RS" sz="3600" dirty="0"/>
          </a:p>
          <a:p>
            <a:r>
              <a:rPr lang="hr-HR" altLang="sr-Latn-RS" sz="3600" dirty="0"/>
              <a:t>A) </a:t>
            </a:r>
            <a:r>
              <a:rPr lang="hr-HR" altLang="sr-Latn-RS" sz="3600" dirty="0" smtClean="0"/>
              <a:t>svim </a:t>
            </a:r>
            <a:r>
              <a:rPr lang="hr-HR" altLang="sr-Latn-RS" sz="3600" dirty="0"/>
              <a:t>ljudima</a:t>
            </a:r>
          </a:p>
          <a:p>
            <a:r>
              <a:rPr lang="hr-HR" altLang="sr-Latn-RS" sz="3600" dirty="0"/>
              <a:t>B) </a:t>
            </a:r>
            <a:r>
              <a:rPr lang="hr-HR" altLang="sr-Latn-RS" sz="3600" dirty="0" smtClean="0"/>
              <a:t>samo </a:t>
            </a:r>
            <a:r>
              <a:rPr lang="hr-HR" altLang="sr-Latn-RS" sz="3600" dirty="0"/>
              <a:t>Adamu</a:t>
            </a:r>
          </a:p>
          <a:p>
            <a:r>
              <a:rPr lang="hr-HR" altLang="sr-Latn-RS" sz="3600" dirty="0"/>
              <a:t>C) </a:t>
            </a:r>
            <a:r>
              <a:rPr lang="hr-HR" altLang="sr-Latn-RS" sz="3600" dirty="0" smtClean="0"/>
              <a:t>samo </a:t>
            </a:r>
            <a:r>
              <a:rPr lang="hr-HR" altLang="sr-Latn-RS" sz="3600" dirty="0"/>
              <a:t>Evi</a:t>
            </a:r>
          </a:p>
        </p:txBody>
      </p:sp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A30066-9AA0-4854-A0EA-88C6359F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10. S kojeg stabla prvi ljudi nisu smjeli jesti plodove?</a:t>
            </a:r>
          </a:p>
        </p:txBody>
      </p:sp>
      <p:sp>
        <p:nvSpPr>
          <p:cNvPr id="16387" name="Rezervirano mjesto sadržaja 2">
            <a:extLst>
              <a:ext uri="{FF2B5EF4-FFF2-40B4-BE49-F238E27FC236}">
                <a16:creationId xmlns:a16="http://schemas.microsoft.com/office/drawing/2014/main" id="{2288BFE6-E00D-492F-9563-25E9B15D04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altLang="sr-Latn-RS" sz="3600"/>
          </a:p>
          <a:p>
            <a:r>
              <a:rPr lang="hr-HR" altLang="sr-Latn-RS" sz="3600"/>
              <a:t>A) sa stabla jabuke</a:t>
            </a:r>
          </a:p>
          <a:p>
            <a:r>
              <a:rPr lang="hr-HR" altLang="sr-Latn-RS" sz="3600"/>
              <a:t>B) sa stabla spoznaje dobra i zla</a:t>
            </a:r>
          </a:p>
          <a:p>
            <a:r>
              <a:rPr lang="hr-HR" altLang="sr-Latn-RS" sz="3600"/>
              <a:t>C) s najljepšeg stabla u vrtu</a:t>
            </a:r>
          </a:p>
        </p:txBody>
      </p:sp>
    </p:spTree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933F85-7D75-40AB-810C-C8AB4185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11. Zašto su prvi ljudi otjerani iz raja zemaljskog?</a:t>
            </a:r>
          </a:p>
        </p:txBody>
      </p:sp>
      <p:sp>
        <p:nvSpPr>
          <p:cNvPr id="17411" name="Rezervirano mjesto sadržaja 2">
            <a:extLst>
              <a:ext uri="{FF2B5EF4-FFF2-40B4-BE49-F238E27FC236}">
                <a16:creationId xmlns:a16="http://schemas.microsoft.com/office/drawing/2014/main" id="{5115FDC8-E932-4C38-A336-34AFEC35C3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altLang="sr-Latn-RS" sz="3600"/>
          </a:p>
          <a:p>
            <a:r>
              <a:rPr lang="hr-HR" altLang="sr-Latn-RS" sz="3600"/>
              <a:t>A) jer nisu slušali sebe</a:t>
            </a:r>
          </a:p>
          <a:p>
            <a:r>
              <a:rPr lang="hr-HR" altLang="sr-Latn-RS" sz="3600"/>
              <a:t>B) jer nisu slušali zmiju</a:t>
            </a:r>
          </a:p>
          <a:p>
            <a:r>
              <a:rPr lang="hr-HR" altLang="sr-Latn-RS" sz="3600"/>
              <a:t>C) jer nisu slušali Boga</a:t>
            </a:r>
          </a:p>
        </p:txBody>
      </p:sp>
    </p:spTree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3655BF-87E5-4CEA-B073-06159EC2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12. Tko je prve ljude naveo da počine prvi grijeh?</a:t>
            </a:r>
          </a:p>
        </p:txBody>
      </p:sp>
      <p:sp>
        <p:nvSpPr>
          <p:cNvPr id="18435" name="Rezervirano mjesto sadržaja 2">
            <a:extLst>
              <a:ext uri="{FF2B5EF4-FFF2-40B4-BE49-F238E27FC236}">
                <a16:creationId xmlns:a16="http://schemas.microsoft.com/office/drawing/2014/main" id="{393659CF-2AF2-4200-B94C-A58252C567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altLang="sr-Latn-RS" sz="3600" dirty="0"/>
          </a:p>
          <a:p>
            <a:r>
              <a:rPr lang="hr-HR" altLang="sr-Latn-RS" sz="3600" dirty="0"/>
              <a:t>A) Đavao</a:t>
            </a:r>
          </a:p>
          <a:p>
            <a:r>
              <a:rPr lang="hr-HR" altLang="sr-Latn-RS" sz="3600" dirty="0"/>
              <a:t>B) jedna životinja</a:t>
            </a:r>
          </a:p>
          <a:p>
            <a:r>
              <a:rPr lang="hr-HR" altLang="sr-Latn-RS" sz="3600" dirty="0"/>
              <a:t>C) </a:t>
            </a:r>
            <a:r>
              <a:rPr lang="hr-HR" altLang="sr-Latn-RS" sz="3600" dirty="0" smtClean="0"/>
              <a:t>nitko</a:t>
            </a:r>
            <a:endParaRPr lang="hr-HR" altLang="sr-Latn-RS" sz="3600" dirty="0"/>
          </a:p>
        </p:txBody>
      </p:sp>
    </p:spTree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Slika 3">
            <a:extLst>
              <a:ext uri="{FF2B5EF4-FFF2-40B4-BE49-F238E27FC236}">
                <a16:creationId xmlns:a16="http://schemas.microsoft.com/office/drawing/2014/main" id="{6D5B5C5A-158A-4D25-800B-FB6466D13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6" r="30641" b="-2"/>
          <a:stretch>
            <a:fillRect/>
          </a:stretch>
        </p:blipFill>
        <p:spPr bwMode="auto">
          <a:xfrm>
            <a:off x="190500" y="238125"/>
            <a:ext cx="4040188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E7270DF-375F-4ECC-989A-D033E481AE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89425" y="238125"/>
            <a:ext cx="7653338" cy="6381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0" name="Naslov 1">
            <a:extLst>
              <a:ext uri="{FF2B5EF4-FFF2-40B4-BE49-F238E27FC236}">
                <a16:creationId xmlns:a16="http://schemas.microsoft.com/office/drawing/2014/main" id="{21018ED8-5759-471E-AB8F-5D219E622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65700" y="642938"/>
            <a:ext cx="6280150" cy="752475"/>
          </a:xfrm>
        </p:spPr>
        <p:txBody>
          <a:bodyPr/>
          <a:lstStyle/>
          <a:p>
            <a:r>
              <a:rPr lang="hr-HR" altLang="sr-Latn-RS"/>
              <a:t>Prepiši i nadopuni!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7E8617-3066-45A4-B911-21E329A50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313" y="1566863"/>
            <a:ext cx="6945312" cy="4468812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hr-HR" sz="2400" dirty="0"/>
              <a:t>STVARANJE SVIJETA I ČOVJEKA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endParaRPr lang="hr-HR" sz="24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hr-HR" sz="2400" dirty="0"/>
              <a:t>Opisano je u Bibliji u Knjizi …………………  .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hr-HR" sz="2400" dirty="0"/>
              <a:t>Knjiga postanka nam otkriva: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hr-HR" sz="2400" dirty="0"/>
              <a:t>da Bog sve stvara svojom …………………  ,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hr-HR" sz="2400" dirty="0"/>
              <a:t>po svojoj ………………………. ,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hr-HR" sz="2400" dirty="0"/>
              <a:t>sve što je stvorio …………………  je.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hr-HR" sz="2400" dirty="0"/>
              <a:t>Čovjek je stvoren na ……………… Božju i Bog mu je povjerio zadaću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hr-HR" sz="2400" dirty="0"/>
              <a:t>da obrađuje i …………. stvoreni svijet.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14B29FB-B1A7-47C4-B16D-D7C1518CB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92175"/>
            <a:ext cx="10058400" cy="5143500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hr-HR" sz="2400" b="1" dirty="0"/>
              <a:t>STVARANJE SVIJETA I ČOVJEKA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endParaRPr lang="hr-HR" sz="24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hr-HR" sz="2400" dirty="0"/>
              <a:t>Opisano je u Bibliji u Knjizi POSTANKA.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endParaRPr lang="hr-HR" sz="24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hr-HR" sz="2400" dirty="0"/>
              <a:t>Knjiga postanka nam otkriva: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hr-HR" sz="2400" dirty="0"/>
              <a:t>da Bog sve stvara svojom </a:t>
            </a:r>
            <a:r>
              <a:rPr lang="hr-HR" sz="2400" dirty="0" smtClean="0"/>
              <a:t>RIJEČJU,</a:t>
            </a:r>
            <a:endParaRPr lang="hr-HR" sz="2400" dirty="0"/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hr-HR" sz="2400" dirty="0"/>
              <a:t>po svojoj MUDROSTI ,</a:t>
            </a:r>
          </a:p>
          <a:p>
            <a:pPr marL="182880" indent="-1828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Char char="-"/>
              <a:defRPr/>
            </a:pPr>
            <a:r>
              <a:rPr lang="hr-HR" sz="2400" dirty="0"/>
              <a:t>sve što je stvorio DOBRO  </a:t>
            </a:r>
            <a:r>
              <a:rPr lang="hr-HR" sz="2400" dirty="0" smtClean="0"/>
              <a:t>je,</a:t>
            </a:r>
            <a:endParaRPr lang="hr-HR" sz="24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hr-HR" sz="2400" dirty="0"/>
              <a:t> - čovjek je stvoren na SLIKU Božju i Bog mu je povjerio zadaću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/>
            </a:pPr>
            <a:r>
              <a:rPr lang="hr-HR" sz="2400" dirty="0"/>
              <a:t>da obrađuje i ČUVA stvoreni svijet.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hr-HR" dirty="0"/>
          </a:p>
        </p:txBody>
      </p:sp>
      <p:pic>
        <p:nvPicPr>
          <p:cNvPr id="20483" name="Slika 6">
            <a:extLst>
              <a:ext uri="{FF2B5EF4-FFF2-40B4-BE49-F238E27FC236}">
                <a16:creationId xmlns:a16="http://schemas.microsoft.com/office/drawing/2014/main" id="{1F3E26D0-9CDA-4607-B381-4B0EE7FF2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788988"/>
            <a:ext cx="4329113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0786D2-8E20-49DE-A002-4D62CA6F9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1. Kako se zove biblijska knjiga u kojoj je opisano stvaranje svijeta i čovjeka?</a:t>
            </a:r>
          </a:p>
        </p:txBody>
      </p:sp>
      <p:sp>
        <p:nvSpPr>
          <p:cNvPr id="7171" name="Rezervirano mjesto sadržaja 2">
            <a:extLst>
              <a:ext uri="{FF2B5EF4-FFF2-40B4-BE49-F238E27FC236}">
                <a16:creationId xmlns:a16="http://schemas.microsoft.com/office/drawing/2014/main" id="{946D70B2-0DF7-4E3C-B21F-BBC3B00792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altLang="sr-Latn-RS" sz="4000"/>
          </a:p>
          <a:p>
            <a:r>
              <a:rPr lang="hr-HR" altLang="sr-Latn-RS" sz="3600"/>
              <a:t>A) Knjiga stvaranja</a:t>
            </a:r>
          </a:p>
          <a:p>
            <a:r>
              <a:rPr lang="hr-HR" altLang="sr-Latn-RS" sz="3600"/>
              <a:t>B) Knjiga početka</a:t>
            </a:r>
          </a:p>
          <a:p>
            <a:r>
              <a:rPr lang="hr-HR" altLang="sr-Latn-RS" sz="3600"/>
              <a:t>C) Knjiga postanka</a:t>
            </a:r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580B3E-20CE-4596-B7A7-3769BA5A9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2. Kako je Bog stvorio svijet i čovjeka?</a:t>
            </a:r>
          </a:p>
        </p:txBody>
      </p:sp>
      <p:sp>
        <p:nvSpPr>
          <p:cNvPr id="8195" name="Rezervirano mjesto sadržaja 2">
            <a:extLst>
              <a:ext uri="{FF2B5EF4-FFF2-40B4-BE49-F238E27FC236}">
                <a16:creationId xmlns:a16="http://schemas.microsoft.com/office/drawing/2014/main" id="{DCD59698-7A71-435D-9BCC-1CCBA930F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600" dirty="0"/>
              <a:t>A) </a:t>
            </a:r>
            <a:r>
              <a:rPr lang="hr-HR" altLang="sr-Latn-RS" sz="3600" dirty="0" smtClean="0"/>
              <a:t>svojom </a:t>
            </a:r>
            <a:r>
              <a:rPr lang="hr-HR" altLang="sr-Latn-RS" sz="3600" dirty="0"/>
              <a:t>riječju i mudrošću</a:t>
            </a:r>
          </a:p>
          <a:p>
            <a:r>
              <a:rPr lang="hr-HR" altLang="sr-Latn-RS" sz="3600" dirty="0"/>
              <a:t>B) </a:t>
            </a:r>
            <a:r>
              <a:rPr lang="hr-HR" altLang="sr-Latn-RS" sz="3600" dirty="0" smtClean="0"/>
              <a:t>ljudskom </a:t>
            </a:r>
            <a:r>
              <a:rPr lang="hr-HR" altLang="sr-Latn-RS" sz="3600" dirty="0"/>
              <a:t>snagom i pameću</a:t>
            </a:r>
          </a:p>
          <a:p>
            <a:r>
              <a:rPr lang="hr-HR" altLang="sr-Latn-RS" sz="3600" dirty="0"/>
              <a:t>C) </a:t>
            </a:r>
            <a:r>
              <a:rPr lang="hr-HR" altLang="sr-Latn-RS" sz="3600" dirty="0" smtClean="0"/>
              <a:t>poslao </a:t>
            </a:r>
            <a:r>
              <a:rPr lang="hr-HR" altLang="sr-Latn-RS" sz="3600" dirty="0"/>
              <a:t>je anđele da stvaraju svijet i čovjeka</a:t>
            </a:r>
          </a:p>
        </p:txBody>
      </p:sp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05C1EA-3396-4DEB-A6D4-956EF180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3. Tko može stvarati riječima „Neka bude…”?</a:t>
            </a:r>
          </a:p>
        </p:txBody>
      </p:sp>
      <p:sp>
        <p:nvSpPr>
          <p:cNvPr id="9219" name="Rezervirano mjesto sadržaja 2">
            <a:extLst>
              <a:ext uri="{FF2B5EF4-FFF2-40B4-BE49-F238E27FC236}">
                <a16:creationId xmlns:a16="http://schemas.microsoft.com/office/drawing/2014/main" id="{A1CF2BDB-DA4D-409C-88D7-046EACEB68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altLang="sr-Latn-RS" sz="3600" dirty="0"/>
          </a:p>
          <a:p>
            <a:r>
              <a:rPr lang="hr-HR" altLang="sr-Latn-RS" sz="3600" dirty="0"/>
              <a:t>A) </a:t>
            </a:r>
            <a:r>
              <a:rPr lang="hr-HR" altLang="sr-Latn-RS" sz="3600" dirty="0" smtClean="0"/>
              <a:t>nitko</a:t>
            </a:r>
            <a:endParaRPr lang="hr-HR" altLang="sr-Latn-RS" sz="3600" dirty="0"/>
          </a:p>
          <a:p>
            <a:r>
              <a:rPr lang="hr-HR" altLang="sr-Latn-RS" sz="3600" dirty="0"/>
              <a:t>B) </a:t>
            </a:r>
            <a:r>
              <a:rPr lang="hr-HR" altLang="sr-Latn-RS" sz="3600" dirty="0" smtClean="0"/>
              <a:t>svi</a:t>
            </a:r>
            <a:endParaRPr lang="hr-HR" altLang="sr-Latn-RS" sz="3600" dirty="0"/>
          </a:p>
          <a:p>
            <a:r>
              <a:rPr lang="hr-HR" altLang="sr-Latn-RS" sz="3600" dirty="0"/>
              <a:t>C) </a:t>
            </a:r>
            <a:r>
              <a:rPr lang="hr-HR" altLang="sr-Latn-RS" sz="3600" dirty="0" smtClean="0"/>
              <a:t>samo </a:t>
            </a:r>
            <a:r>
              <a:rPr lang="hr-HR" altLang="sr-Latn-RS" sz="3600" dirty="0"/>
              <a:t>Bog</a:t>
            </a:r>
          </a:p>
        </p:txBody>
      </p: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BBBA23DD-0967-4128-8219-1FEEF93A4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4. Što je Bog stvorio u početku?</a:t>
            </a:r>
          </a:p>
        </p:txBody>
      </p:sp>
      <p:sp>
        <p:nvSpPr>
          <p:cNvPr id="10243" name="Rezervirano mjesto sadržaja 2">
            <a:extLst>
              <a:ext uri="{FF2B5EF4-FFF2-40B4-BE49-F238E27FC236}">
                <a16:creationId xmlns:a16="http://schemas.microsoft.com/office/drawing/2014/main" id="{8C159A52-4DB9-4DCB-8BA6-EEA549FEB5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600"/>
              <a:t>A) prve ljude</a:t>
            </a:r>
          </a:p>
          <a:p>
            <a:r>
              <a:rPr lang="hr-HR" altLang="sr-Latn-RS" sz="3600"/>
              <a:t>B) životinje</a:t>
            </a:r>
          </a:p>
          <a:p>
            <a:r>
              <a:rPr lang="hr-HR" altLang="sr-Latn-RS" sz="3600"/>
              <a:t>C) nebo i zemlju</a:t>
            </a:r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F6606884-9F6F-4498-9696-B66227395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5. Kada je Bog stvorio životinje?</a:t>
            </a:r>
          </a:p>
        </p:txBody>
      </p:sp>
      <p:sp>
        <p:nvSpPr>
          <p:cNvPr id="11267" name="Rezervirano mjesto sadržaja 2">
            <a:extLst>
              <a:ext uri="{FF2B5EF4-FFF2-40B4-BE49-F238E27FC236}">
                <a16:creationId xmlns:a16="http://schemas.microsoft.com/office/drawing/2014/main" id="{D3A715AD-4963-4F49-9D7D-AF0FF7399F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600"/>
              <a:t>A) nakon stvaranja biljaka</a:t>
            </a:r>
          </a:p>
          <a:p>
            <a:r>
              <a:rPr lang="hr-HR" altLang="sr-Latn-RS" sz="3600"/>
              <a:t>B) prije stvaranja biljaka</a:t>
            </a:r>
          </a:p>
          <a:p>
            <a:r>
              <a:rPr lang="hr-HR" altLang="sr-Latn-RS" sz="3600"/>
              <a:t>C) nakon stvaranja čovjeka</a:t>
            </a:r>
          </a:p>
        </p:txBody>
      </p:sp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DDCCA1-C805-4DCF-8841-20731BCF2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6. Zašto je Bog stvorio čovjeka na samom kraju?</a:t>
            </a:r>
          </a:p>
        </p:txBody>
      </p:sp>
      <p:sp>
        <p:nvSpPr>
          <p:cNvPr id="12291" name="Rezervirano mjesto sadržaja 2">
            <a:extLst>
              <a:ext uri="{FF2B5EF4-FFF2-40B4-BE49-F238E27FC236}">
                <a16:creationId xmlns:a16="http://schemas.microsoft.com/office/drawing/2014/main" id="{6AD8319C-4CAA-472B-89A2-11224DF36F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600" dirty="0"/>
              <a:t>A) </a:t>
            </a:r>
            <a:r>
              <a:rPr lang="hr-HR" altLang="sr-Latn-RS" sz="3600" dirty="0" smtClean="0"/>
              <a:t>jer </a:t>
            </a:r>
            <a:r>
              <a:rPr lang="hr-HR" altLang="sr-Latn-RS" sz="3600" dirty="0"/>
              <a:t>prije nije imao materijala </a:t>
            </a:r>
          </a:p>
          <a:p>
            <a:r>
              <a:rPr lang="hr-HR" altLang="sr-Latn-RS" sz="3600" dirty="0"/>
              <a:t>B) </a:t>
            </a:r>
            <a:r>
              <a:rPr lang="hr-HR" altLang="sr-Latn-RS" sz="3600" dirty="0" smtClean="0"/>
              <a:t>jer </a:t>
            </a:r>
            <a:r>
              <a:rPr lang="hr-HR" altLang="sr-Latn-RS" sz="3600" dirty="0"/>
              <a:t>je čovjek njegova slika i vrhunac stvaranja</a:t>
            </a:r>
          </a:p>
          <a:p>
            <a:r>
              <a:rPr lang="hr-HR" altLang="sr-Latn-RS" sz="3600" dirty="0"/>
              <a:t>C) </a:t>
            </a:r>
            <a:r>
              <a:rPr lang="hr-HR" altLang="sr-Latn-RS" sz="3600" dirty="0" smtClean="0"/>
              <a:t>jer </a:t>
            </a:r>
            <a:r>
              <a:rPr lang="hr-HR" altLang="sr-Latn-RS" sz="3600" dirty="0"/>
              <a:t>mu je trebalo puno vremena da ga stvori </a:t>
            </a:r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E96A0C-18FF-4012-AAB0-8B40E3D1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7. U čemu je vidljiva Božja mudrost?</a:t>
            </a:r>
          </a:p>
        </p:txBody>
      </p:sp>
      <p:sp>
        <p:nvSpPr>
          <p:cNvPr id="13315" name="Rezervirano mjesto sadržaja 2">
            <a:extLst>
              <a:ext uri="{FF2B5EF4-FFF2-40B4-BE49-F238E27FC236}">
                <a16:creationId xmlns:a16="http://schemas.microsoft.com/office/drawing/2014/main" id="{E2BBABA8-B3D3-4B48-9CEB-608A73DD8A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600"/>
              <a:t>A) stvorio je svijet u kojem svi ovise jedno o drugome</a:t>
            </a:r>
          </a:p>
          <a:p>
            <a:r>
              <a:rPr lang="hr-HR" altLang="sr-Latn-RS" sz="3600"/>
              <a:t>B) stvorio je svijet u kojem sve vječno traje</a:t>
            </a:r>
          </a:p>
          <a:p>
            <a:r>
              <a:rPr lang="hr-HR" altLang="sr-Latn-RS" sz="3600"/>
              <a:t>C) stvorio je svijet u kojem Ga sva živa bića uvijek slušaju</a:t>
            </a:r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21EA09-20D0-4E59-910B-048544B1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8. U čemu je vidljiva Božja dobrota?</a:t>
            </a:r>
          </a:p>
        </p:txBody>
      </p:sp>
      <p:sp>
        <p:nvSpPr>
          <p:cNvPr id="14339" name="Rezervirano mjesto sadržaja 2">
            <a:extLst>
              <a:ext uri="{FF2B5EF4-FFF2-40B4-BE49-F238E27FC236}">
                <a16:creationId xmlns:a16="http://schemas.microsoft.com/office/drawing/2014/main" id="{31AD3401-5F47-4EF5-95D2-B287BD1635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3600" dirty="0"/>
              <a:t>A) </a:t>
            </a:r>
            <a:r>
              <a:rPr lang="hr-HR" altLang="sr-Latn-RS" sz="3600" dirty="0" smtClean="0"/>
              <a:t>sva </a:t>
            </a:r>
            <a:r>
              <a:rPr lang="hr-HR" altLang="sr-Latn-RS" sz="3600" dirty="0"/>
              <a:t>stvorenja je stvorio na svoju sliku</a:t>
            </a:r>
          </a:p>
          <a:p>
            <a:r>
              <a:rPr lang="hr-HR" altLang="sr-Latn-RS" sz="3600" dirty="0"/>
              <a:t>B) </a:t>
            </a:r>
            <a:r>
              <a:rPr lang="hr-HR" altLang="sr-Latn-RS" sz="3600" dirty="0" smtClean="0"/>
              <a:t>sve </a:t>
            </a:r>
            <a:r>
              <a:rPr lang="hr-HR" altLang="sr-Latn-RS" sz="3600" dirty="0"/>
              <a:t>što je stvorio dobro je</a:t>
            </a:r>
          </a:p>
          <a:p>
            <a:r>
              <a:rPr lang="hr-HR" altLang="sr-Latn-RS" sz="3600" dirty="0"/>
              <a:t>C) </a:t>
            </a:r>
            <a:r>
              <a:rPr lang="hr-HR" altLang="sr-Latn-RS" sz="3600" dirty="0" smtClean="0"/>
              <a:t>sve </a:t>
            </a:r>
            <a:r>
              <a:rPr lang="hr-HR" altLang="sr-Latn-RS" sz="3600" dirty="0"/>
              <a:t>što je stvorio nema rok trajanja</a:t>
            </a:r>
          </a:p>
        </p:txBody>
      </p:sp>
    </p:spTree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Crvena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470</Words>
  <Application>Microsoft Office PowerPoint</Application>
  <PresentationFormat>Široki zaslon</PresentationFormat>
  <Paragraphs>77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8" baseType="lpstr">
      <vt:lpstr>Century Gothic</vt:lpstr>
      <vt:lpstr>Garamond</vt:lpstr>
      <vt:lpstr>Sapun</vt:lpstr>
      <vt:lpstr>Stvaranje svijeta i čovjeka</vt:lpstr>
      <vt:lpstr>1. Kako se zove biblijska knjiga u kojoj je opisano stvaranje svijeta i čovjeka?</vt:lpstr>
      <vt:lpstr>2. Kako je Bog stvorio svijet i čovjeka?</vt:lpstr>
      <vt:lpstr>3. Tko može stvarati riječima „Neka bude…”?</vt:lpstr>
      <vt:lpstr>4. Što je Bog stvorio u početku?</vt:lpstr>
      <vt:lpstr>5. Kada je Bog stvorio životinje?</vt:lpstr>
      <vt:lpstr>6. Zašto je Bog stvorio čovjeka na samom kraju?</vt:lpstr>
      <vt:lpstr>7. U čemu je vidljiva Božja mudrost?</vt:lpstr>
      <vt:lpstr>8. U čemu je vidljiva Božja dobrota?</vt:lpstr>
      <vt:lpstr>9. Kome je Bog povjerio zadaću da obrađuje i čuva stvoreni svijet? </vt:lpstr>
      <vt:lpstr>10. S kojeg stabla prvi ljudi nisu smjeli jesti plodove?</vt:lpstr>
      <vt:lpstr>11. Zašto su prvi ljudi otjerani iz raja zemaljskog?</vt:lpstr>
      <vt:lpstr>12. Tko je prve ljude naveo da počine prvi grijeh?</vt:lpstr>
      <vt:lpstr>Prepiši i nadopuni!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Stvaranje svijeta i čovjeka</dc:title>
  <dc:creator>Ivana Sučija</dc:creator>
  <cp:lastModifiedBy>Hewlett-Packard Company</cp:lastModifiedBy>
  <cp:revision>6</cp:revision>
  <dcterms:created xsi:type="dcterms:W3CDTF">2019-09-13T09:25:16Z</dcterms:created>
  <dcterms:modified xsi:type="dcterms:W3CDTF">2020-03-30T10:51:43Z</dcterms:modified>
</cp:coreProperties>
</file>