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C9FD-FAC3-4083-9DB9-6A88D495076E}" type="datetimeFigureOut">
              <a:rPr lang="sr-Latn-CS" smtClean="0"/>
              <a:pPr/>
              <a:t>30.3.2020.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3F9-AA6F-42D4-A019-85C710013A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C9FD-FAC3-4083-9DB9-6A88D495076E}" type="datetimeFigureOut">
              <a:rPr lang="sr-Latn-CS" smtClean="0"/>
              <a:pPr/>
              <a:t>30.3.2020.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3F9-AA6F-42D4-A019-85C710013A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C9FD-FAC3-4083-9DB9-6A88D495076E}" type="datetimeFigureOut">
              <a:rPr lang="sr-Latn-CS" smtClean="0"/>
              <a:pPr/>
              <a:t>30.3.2020.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3F9-AA6F-42D4-A019-85C710013A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C9FD-FAC3-4083-9DB9-6A88D495076E}" type="datetimeFigureOut">
              <a:rPr lang="sr-Latn-CS" smtClean="0"/>
              <a:pPr/>
              <a:t>30.3.2020.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3F9-AA6F-42D4-A019-85C710013A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C9FD-FAC3-4083-9DB9-6A88D495076E}" type="datetimeFigureOut">
              <a:rPr lang="sr-Latn-CS" smtClean="0"/>
              <a:pPr/>
              <a:t>30.3.2020.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3F9-AA6F-42D4-A019-85C710013A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C9FD-FAC3-4083-9DB9-6A88D495076E}" type="datetimeFigureOut">
              <a:rPr lang="sr-Latn-CS" smtClean="0"/>
              <a:pPr/>
              <a:t>30.3.2020.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3F9-AA6F-42D4-A019-85C710013A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C9FD-FAC3-4083-9DB9-6A88D495076E}" type="datetimeFigureOut">
              <a:rPr lang="sr-Latn-CS" smtClean="0"/>
              <a:pPr/>
              <a:t>30.3.2020.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3F9-AA6F-42D4-A019-85C710013A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C9FD-FAC3-4083-9DB9-6A88D495076E}" type="datetimeFigureOut">
              <a:rPr lang="sr-Latn-CS" smtClean="0"/>
              <a:pPr/>
              <a:t>30.3.2020.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3F9-AA6F-42D4-A019-85C710013A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C9FD-FAC3-4083-9DB9-6A88D495076E}" type="datetimeFigureOut">
              <a:rPr lang="sr-Latn-CS" smtClean="0"/>
              <a:pPr/>
              <a:t>30.3.2020.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3F9-AA6F-42D4-A019-85C710013A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C9FD-FAC3-4083-9DB9-6A88D495076E}" type="datetimeFigureOut">
              <a:rPr lang="sr-Latn-CS" smtClean="0"/>
              <a:pPr/>
              <a:t>30.3.2020.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3F9-AA6F-42D4-A019-85C710013A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C9FD-FAC3-4083-9DB9-6A88D495076E}" type="datetimeFigureOut">
              <a:rPr lang="sr-Latn-CS" smtClean="0"/>
              <a:pPr/>
              <a:t>30.3.2020.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3F9-AA6F-42D4-A019-85C710013A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7C9FD-FAC3-4083-9DB9-6A88D495076E}" type="datetimeFigureOut">
              <a:rPr lang="sr-Latn-CS" smtClean="0"/>
              <a:pPr/>
              <a:t>30.3.2020.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C03F9-AA6F-42D4-A019-85C710013AC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hr-HR" dirty="0" smtClean="0"/>
              <a:t>KNJIGE IZRAELSKOG NARODA</a:t>
            </a:r>
            <a:endParaRPr lang="hr-HR" dirty="0"/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1371600" y="5805264"/>
            <a:ext cx="6400800" cy="432048"/>
          </a:xfrm>
        </p:spPr>
        <p:txBody>
          <a:bodyPr>
            <a:normAutofit/>
          </a:bodyPr>
          <a:lstStyle/>
          <a:p>
            <a:r>
              <a:rPr lang="hr-HR" sz="1600" dirty="0" smtClean="0"/>
              <a:t>Pripremila: Josipa Tomašević</a:t>
            </a: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4400" dirty="0" smtClean="0"/>
              <a:t>1. BIBLIJA STAROGA ZAVJETA</a:t>
            </a:r>
          </a:p>
          <a:p>
            <a:endParaRPr lang="hr-HR" sz="4400" dirty="0" smtClean="0"/>
          </a:p>
          <a:p>
            <a:pPr>
              <a:buNone/>
            </a:pPr>
            <a:endParaRPr lang="hr-HR" sz="4400" dirty="0" smtClean="0"/>
          </a:p>
          <a:p>
            <a:pPr>
              <a:buNone/>
            </a:pPr>
            <a:r>
              <a:rPr lang="hr-HR" sz="4400" smtClean="0"/>
              <a:t>2. TALMUD</a:t>
            </a:r>
            <a:endParaRPr lang="hr-HR" sz="4400" dirty="0"/>
          </a:p>
        </p:txBody>
      </p:sp>
      <p:pic>
        <p:nvPicPr>
          <p:cNvPr id="4" name="Slika 3" descr="f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130" y="714356"/>
            <a:ext cx="1905150" cy="2664000"/>
          </a:xfrm>
          <a:prstGeom prst="rect">
            <a:avLst/>
          </a:prstGeom>
        </p:spPr>
      </p:pic>
      <p:pic>
        <p:nvPicPr>
          <p:cNvPr id="5" name="Slika 4" descr="talmud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3319480"/>
            <a:ext cx="1752600" cy="2609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BIBLIJA-SVETA KNJIGA</a:t>
            </a:r>
            <a:br>
              <a:rPr lang="hr-HR" dirty="0" smtClean="0"/>
            </a:br>
            <a:r>
              <a:rPr lang="hr-HR" sz="3600" dirty="0" smtClean="0"/>
              <a:t>24 knjige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2800" dirty="0" smtClean="0"/>
              <a:t>1.dio:</a:t>
            </a:r>
            <a:r>
              <a:rPr lang="hr-HR" sz="2800" b="1" i="1" u="sng" dirty="0" smtClean="0">
                <a:solidFill>
                  <a:srgbClr val="C00000"/>
                </a:solidFill>
              </a:rPr>
              <a:t>Zakon </a:t>
            </a:r>
            <a:r>
              <a:rPr lang="hr-HR" sz="2800" b="1" i="1" u="sng" dirty="0" smtClean="0">
                <a:solidFill>
                  <a:srgbClr val="C00000"/>
                </a:solidFill>
              </a:rPr>
              <a:t>(Petoknjižje-Tora)</a:t>
            </a:r>
            <a:r>
              <a:rPr lang="hr-HR" sz="2800" dirty="0" smtClean="0"/>
              <a:t> 2.dio:</a:t>
            </a:r>
            <a:r>
              <a:rPr lang="hr-HR" sz="2800" b="1" i="1" u="sng" dirty="0" smtClean="0">
                <a:solidFill>
                  <a:srgbClr val="00B050"/>
                </a:solidFill>
              </a:rPr>
              <a:t>Proroci</a:t>
            </a:r>
            <a:r>
              <a:rPr lang="hr-HR" sz="2800" dirty="0" smtClean="0"/>
              <a:t> 3.dio: </a:t>
            </a:r>
            <a:r>
              <a:rPr lang="hr-HR" sz="2800" b="1" i="1" u="sng" dirty="0" smtClean="0">
                <a:solidFill>
                  <a:srgbClr val="7030A0"/>
                </a:solidFill>
              </a:rPr>
              <a:t>Spisi</a:t>
            </a:r>
            <a:endParaRPr lang="hr-HR" sz="2800" dirty="0" smtClean="0"/>
          </a:p>
          <a:p>
            <a:pPr>
              <a:buNone/>
            </a:pPr>
            <a:r>
              <a:rPr lang="hr-HR" sz="2800" dirty="0" smtClean="0"/>
              <a:t>-</a:t>
            </a:r>
            <a:r>
              <a:rPr lang="hr-HR" sz="2800" dirty="0" smtClean="0">
                <a:solidFill>
                  <a:srgbClr val="C00000"/>
                </a:solidFill>
              </a:rPr>
              <a:t>prvih pet knjiga Biblije</a:t>
            </a:r>
            <a:r>
              <a:rPr lang="hr-HR" sz="2800" dirty="0" smtClean="0"/>
              <a:t>           -</a:t>
            </a:r>
            <a:r>
              <a:rPr lang="hr-HR" sz="2800" dirty="0" smtClean="0">
                <a:solidFill>
                  <a:srgbClr val="00B050"/>
                </a:solidFill>
              </a:rPr>
              <a:t>stariji proroci</a:t>
            </a:r>
            <a:r>
              <a:rPr lang="hr-HR" sz="2800" dirty="0" smtClean="0"/>
              <a:t>   -</a:t>
            </a:r>
            <a:r>
              <a:rPr lang="hr-HR" sz="2800" dirty="0" smtClean="0">
                <a:solidFill>
                  <a:srgbClr val="7030A0"/>
                </a:solidFill>
              </a:rPr>
              <a:t>Psalmi</a:t>
            </a:r>
            <a:endParaRPr lang="hr-HR" sz="2800" dirty="0" smtClean="0"/>
          </a:p>
          <a:p>
            <a:pPr marL="514350" indent="-514350">
              <a:buAutoNum type="arabicPeriod"/>
            </a:pPr>
            <a:r>
              <a:rPr lang="hr-HR" sz="2800" dirty="0" smtClean="0">
                <a:solidFill>
                  <a:srgbClr val="C00000"/>
                </a:solidFill>
              </a:rPr>
              <a:t>Postanak</a:t>
            </a:r>
            <a:r>
              <a:rPr lang="hr-HR" sz="2800" dirty="0" smtClean="0"/>
              <a:t>                             -</a:t>
            </a:r>
            <a:r>
              <a:rPr lang="hr-HR" sz="2800" dirty="0" smtClean="0">
                <a:solidFill>
                  <a:srgbClr val="00B050"/>
                </a:solidFill>
              </a:rPr>
              <a:t>mlađi proroci</a:t>
            </a:r>
            <a:r>
              <a:rPr lang="hr-HR" sz="2800" dirty="0" smtClean="0"/>
              <a:t>  -</a:t>
            </a:r>
            <a:r>
              <a:rPr lang="hr-HR" sz="2800" dirty="0" err="1" smtClean="0">
                <a:solidFill>
                  <a:srgbClr val="7030A0"/>
                </a:solidFill>
              </a:rPr>
              <a:t>mudrosne</a:t>
            </a:r>
            <a:endParaRPr lang="hr-HR" sz="2800" dirty="0" smtClean="0"/>
          </a:p>
          <a:p>
            <a:pPr marL="514350" indent="-514350">
              <a:buAutoNum type="arabicPeriod"/>
            </a:pPr>
            <a:r>
              <a:rPr lang="hr-HR" sz="2800" dirty="0" smtClean="0">
                <a:solidFill>
                  <a:srgbClr val="C00000"/>
                </a:solidFill>
              </a:rPr>
              <a:t>Izlazak</a:t>
            </a:r>
            <a:r>
              <a:rPr lang="hr-HR" sz="2800" dirty="0" smtClean="0"/>
              <a:t>                                                              </a:t>
            </a:r>
            <a:r>
              <a:rPr lang="hr-HR" sz="2800" dirty="0" smtClean="0">
                <a:solidFill>
                  <a:srgbClr val="7030A0"/>
                </a:solidFill>
              </a:rPr>
              <a:t>knjige</a:t>
            </a:r>
            <a:endParaRPr lang="hr-HR" sz="2800" dirty="0" smtClean="0"/>
          </a:p>
          <a:p>
            <a:pPr marL="514350" indent="-514350">
              <a:buAutoNum type="arabicPeriod"/>
            </a:pPr>
            <a:r>
              <a:rPr lang="hr-HR" sz="2800" dirty="0" err="1" smtClean="0">
                <a:solidFill>
                  <a:srgbClr val="C00000"/>
                </a:solidFill>
              </a:rPr>
              <a:t>Levitski</a:t>
            </a:r>
            <a:r>
              <a:rPr lang="hr-HR" sz="2800" dirty="0" smtClean="0">
                <a:solidFill>
                  <a:srgbClr val="C00000"/>
                </a:solidFill>
              </a:rPr>
              <a:t> zakonik</a:t>
            </a:r>
            <a:r>
              <a:rPr lang="hr-HR" sz="2800" dirty="0" smtClean="0"/>
              <a:t>                                              -</a:t>
            </a:r>
            <a:r>
              <a:rPr lang="hr-HR" sz="2800" dirty="0" smtClean="0">
                <a:solidFill>
                  <a:srgbClr val="7030A0"/>
                </a:solidFill>
              </a:rPr>
              <a:t>tužaljke</a:t>
            </a:r>
            <a:endParaRPr lang="hr-HR" sz="2800" dirty="0" smtClean="0"/>
          </a:p>
          <a:p>
            <a:pPr marL="514350" indent="-514350">
              <a:buAutoNum type="arabicPeriod"/>
            </a:pPr>
            <a:r>
              <a:rPr lang="hr-HR" sz="2800" dirty="0" smtClean="0">
                <a:solidFill>
                  <a:srgbClr val="C00000"/>
                </a:solidFill>
              </a:rPr>
              <a:t>Brojevi</a:t>
            </a:r>
            <a:r>
              <a:rPr lang="hr-HR" sz="2800" dirty="0" smtClean="0"/>
              <a:t>                                                             -</a:t>
            </a:r>
            <a:r>
              <a:rPr lang="hr-HR" sz="2800" dirty="0" smtClean="0">
                <a:solidFill>
                  <a:srgbClr val="7030A0"/>
                </a:solidFill>
              </a:rPr>
              <a:t>povijesne</a:t>
            </a:r>
            <a:endParaRPr lang="hr-HR" sz="2800" dirty="0" smtClean="0"/>
          </a:p>
          <a:p>
            <a:pPr marL="514350" indent="-514350">
              <a:buAutoNum type="arabicPeriod"/>
            </a:pPr>
            <a:r>
              <a:rPr lang="hr-HR" sz="2800" dirty="0" smtClean="0">
                <a:solidFill>
                  <a:srgbClr val="C00000"/>
                </a:solidFill>
              </a:rPr>
              <a:t>Ponovljeni zakon</a:t>
            </a:r>
            <a:r>
              <a:rPr lang="hr-HR" sz="2800" dirty="0" smtClean="0"/>
              <a:t>                                            </a:t>
            </a:r>
            <a:r>
              <a:rPr lang="hr-HR" sz="2800" dirty="0" smtClean="0">
                <a:solidFill>
                  <a:srgbClr val="7030A0"/>
                </a:solidFill>
              </a:rPr>
              <a:t>knjige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TORA</a:t>
            </a:r>
            <a:endParaRPr lang="hr-HR" dirty="0"/>
          </a:p>
        </p:txBody>
      </p:sp>
      <p:pic>
        <p:nvPicPr>
          <p:cNvPr id="4" name="Rezervirano mjesto sadržaja 3" descr="tora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357298"/>
            <a:ext cx="3456000" cy="2592000"/>
          </a:xfrm>
        </p:spPr>
      </p:pic>
      <p:pic>
        <p:nvPicPr>
          <p:cNvPr id="5" name="Slika 4" descr="tora 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1357298"/>
            <a:ext cx="3415071" cy="262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TALMUD</a:t>
            </a:r>
            <a:br>
              <a:rPr lang="hr-HR" dirty="0" smtClean="0"/>
            </a:br>
            <a:r>
              <a:rPr lang="hr-HR" dirty="0" smtClean="0"/>
              <a:t>(usmeni nauk)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C00CC"/>
                </a:solidFill>
              </a:rPr>
              <a:t>Velika knjiga zapisa rabinskog tumačenja Tore kroz povijest.</a:t>
            </a:r>
          </a:p>
          <a:p>
            <a:r>
              <a:rPr lang="hr-HR" dirty="0" smtClean="0">
                <a:solidFill>
                  <a:srgbClr val="CC00CC"/>
                </a:solidFill>
              </a:rPr>
              <a:t>U njemu su zabilježene misli i komentari rabina o sadržaju i poštovanju Tore</a:t>
            </a:r>
            <a:endParaRPr lang="hr-HR" dirty="0">
              <a:solidFill>
                <a:srgbClr val="CC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TALMUD</a:t>
            </a:r>
            <a:endParaRPr lang="hr-HR" dirty="0"/>
          </a:p>
        </p:txBody>
      </p:sp>
      <p:pic>
        <p:nvPicPr>
          <p:cNvPr id="4" name="Rezervirano mjesto sadržaja 3" descr="talmu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087" y="1643050"/>
            <a:ext cx="2685703" cy="3384000"/>
          </a:xfrm>
        </p:spPr>
      </p:pic>
      <p:pic>
        <p:nvPicPr>
          <p:cNvPr id="5" name="Slika 4" descr="talmud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5844" y="2000240"/>
            <a:ext cx="3916807" cy="266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Hebrejsko pismo</a:t>
            </a:r>
            <a:endParaRPr lang="hr-HR" dirty="0"/>
          </a:p>
        </p:txBody>
      </p:sp>
      <p:pic>
        <p:nvPicPr>
          <p:cNvPr id="4" name="Rezervirano mjesto sadržaja 3" descr="tora 2 pism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7549" y="1500174"/>
            <a:ext cx="3661839" cy="4716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80</Words>
  <Application>Microsoft Office PowerPoint</Application>
  <PresentationFormat>Prikaz na zaslonu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tema</vt:lpstr>
      <vt:lpstr>KNJIGE IZRAELSKOG NARODA</vt:lpstr>
      <vt:lpstr>PowerPoint prezentacija</vt:lpstr>
      <vt:lpstr>BIBLIJA-SVETA KNJIGA 24 knjige</vt:lpstr>
      <vt:lpstr>TORA</vt:lpstr>
      <vt:lpstr>TALMUD (usmeni nauk)</vt:lpstr>
      <vt:lpstr>TALMUD</vt:lpstr>
      <vt:lpstr>Hebrejsko pismo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BIBLIJA</dc:title>
  <dc:creator>josipa</dc:creator>
  <cp:lastModifiedBy>Hewlett-Packard Company</cp:lastModifiedBy>
  <cp:revision>8</cp:revision>
  <dcterms:created xsi:type="dcterms:W3CDTF">2014-01-19T14:58:32Z</dcterms:created>
  <dcterms:modified xsi:type="dcterms:W3CDTF">2020-03-30T13:11:54Z</dcterms:modified>
</cp:coreProperties>
</file>