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9" r:id="rId3"/>
    <p:sldId id="270" r:id="rId4"/>
    <p:sldId id="271" r:id="rId5"/>
    <p:sldId id="256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377C3D-7BB2-4D23-9D10-616807B37D36}" type="datetimeFigureOut">
              <a:rPr lang="sr-Latn-CS" smtClean="0"/>
              <a:t>30.3.2020.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274638"/>
            <a:ext cx="5652120" cy="6106690"/>
          </a:xfrm>
        </p:spPr>
        <p:txBody>
          <a:bodyPr>
            <a:normAutofit/>
          </a:bodyPr>
          <a:lstStyle/>
          <a:p>
            <a:r>
              <a:rPr lang="hr-HR" sz="1400" dirty="0" smtClean="0">
                <a:solidFill>
                  <a:schemeClr val="accent2"/>
                </a:solidFill>
              </a:rPr>
              <a:t>Pripremila: s. Radmila Ilinović</a:t>
            </a: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>
                <a:solidFill>
                  <a:schemeClr val="accent2"/>
                </a:solidFill>
              </a:rPr>
              <a:t/>
            </a:r>
            <a:br>
              <a:rPr lang="hr-HR" sz="2700" dirty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>
                <a:solidFill>
                  <a:schemeClr val="accent2"/>
                </a:solidFill>
              </a:rPr>
              <a:t/>
            </a:r>
            <a:br>
              <a:rPr lang="hr-HR" sz="2700" dirty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>
                <a:solidFill>
                  <a:schemeClr val="accent2"/>
                </a:solidFill>
              </a:rPr>
              <a:t/>
            </a:r>
            <a:br>
              <a:rPr lang="hr-HR" sz="2700" dirty="0">
                <a:solidFill>
                  <a:schemeClr val="accent2"/>
                </a:solidFill>
              </a:rPr>
            </a:br>
            <a:r>
              <a:rPr lang="hr-HR" sz="2700" dirty="0">
                <a:solidFill>
                  <a:schemeClr val="accent2"/>
                </a:solidFill>
              </a:rPr>
              <a:t/>
            </a:r>
            <a:br>
              <a:rPr lang="hr-HR" sz="2700" dirty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BOLE </a:t>
            </a:r>
            <a:r>
              <a:rPr lang="hr-HR" sz="2700" dirty="0" smtClean="0">
                <a:solidFill>
                  <a:schemeClr val="accent2"/>
                </a:solidFill>
              </a:rPr>
              <a:t>ME RANE </a:t>
            </a: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MOJE </a:t>
            </a:r>
            <a:r>
              <a:rPr lang="hr-HR" sz="2700" dirty="0" smtClean="0">
                <a:solidFill>
                  <a:schemeClr val="accent2"/>
                </a:solidFill>
              </a:rPr>
              <a:t>ZEMLJE,</a:t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TE TVRDE I STRPLJIVE ZEMLJE</a:t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S KOJOM LIJEGAM</a:t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I S KOJOM USTAJEM.</a:t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IZ NJE SAM DOŠAO NA SVIJET, </a:t>
            </a:r>
            <a:r>
              <a:rPr lang="hr-HR" sz="2700" dirty="0" smtClean="0">
                <a:solidFill>
                  <a:schemeClr val="accent2"/>
                </a:solidFill>
              </a:rPr>
              <a:t/>
            </a:r>
            <a:br>
              <a:rPr lang="hr-HR" sz="2700" dirty="0" smtClean="0">
                <a:solidFill>
                  <a:schemeClr val="accent2"/>
                </a:solidFill>
              </a:rPr>
            </a:br>
            <a:r>
              <a:rPr lang="hr-HR" sz="2700" dirty="0" smtClean="0">
                <a:solidFill>
                  <a:schemeClr val="accent2"/>
                </a:solidFill>
              </a:rPr>
              <a:t>U </a:t>
            </a:r>
            <a:r>
              <a:rPr lang="hr-HR" sz="2700" dirty="0" smtClean="0">
                <a:solidFill>
                  <a:schemeClr val="accent2"/>
                </a:solidFill>
              </a:rPr>
              <a:t>NJU ĆU NATRAG NA POČINAK.</a:t>
            </a:r>
            <a:endParaRPr lang="hr-HR" sz="27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2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56792"/>
            <a:ext cx="5029200" cy="445049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pokret je u raznim oblicima okupio brojne đake, studente, intelektualce.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</a:t>
            </a:r>
            <a:r>
              <a:rPr lang="hr-HR" dirty="0" smtClean="0"/>
              <a:t>okret se proširio među seljačkom i radničkom mladeži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464646"/>
                </a:solidFill>
              </a:rPr>
              <a:t>HRVATSKI KATOLIČKI POKRET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6872"/>
            <a:ext cx="36576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63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268760"/>
            <a:ext cx="5688632" cy="473853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hr-HR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Aleksandar I. </a:t>
            </a:r>
            <a:r>
              <a:rPr lang="hr-HR" sz="26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Karađorđević</a:t>
            </a:r>
            <a:r>
              <a:rPr lang="hr-HR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26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sv-SE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prvi </a:t>
            </a:r>
            <a:r>
              <a:rPr lang="sv-SE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 </a:t>
            </a:r>
            <a:r>
              <a:rPr lang="hr-HR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kraljevine Jugoslavije (</a:t>
            </a:r>
            <a:r>
              <a:rPr lang="hr-HR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1929. – 1934.)</a:t>
            </a:r>
            <a:endParaRPr lang="hr-HR" sz="26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Odlukom kralja Aleksandra I. </a:t>
            </a:r>
            <a:r>
              <a:rPr lang="hr-H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Karađorđevića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1929.), </a:t>
            </a:r>
            <a:r>
              <a:rPr lang="hr-H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Hrvatski katolički pokret morao je promijeniti način djelovanja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 svjetski rat, prekida djelovanje Hrvatskog katoličkog pokreta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Ipak je pokret utjecao na </a:t>
            </a:r>
            <a:r>
              <a:rPr lang="hr-H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STVARANJE SVIJESTI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poslanju vjernika laika i njihovoj nezamjenjivoj ulozi u Crkvi i društvu 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464646"/>
                </a:solidFill>
              </a:rPr>
              <a:t>HRVATSKI KATOLIČKI POKRET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327585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184576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Hrvati nisu prihvatili prijedlog cara Karla I. da sudjeluju u preobrazbi </a:t>
            </a:r>
            <a:r>
              <a:rPr lang="hr-H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Austro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-Ugarske Monarhije u saveznu državu u kojoj bi svi narodi zadržali svoju samostalnost.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što su raskinuli državno-pravne veze </a:t>
            </a:r>
          </a:p>
          <a:p>
            <a:pPr marL="109728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 Austro-Ugarskom,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1918.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pristupili </a:t>
            </a:r>
          </a:p>
          <a:p>
            <a:pPr marL="109728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su novoj državi Kraljevini Srba, Hrvata i </a:t>
            </a:r>
          </a:p>
          <a:p>
            <a:pPr marL="109728" indent="0" algn="just"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Slovenaca.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464646"/>
                </a:solidFill>
              </a:rPr>
              <a:t>U NERAVNOPRAVNOM POLOŽAJU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377991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Prisjetimo se iz povijesti Rapalskog ugovora</a:t>
            </a:r>
            <a:r>
              <a:rPr lang="hr-HR" dirty="0" smtClean="0"/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846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764705"/>
            <a:ext cx="4104456" cy="4896544"/>
          </a:xfrm>
        </p:spPr>
        <p:txBody>
          <a:bodyPr>
            <a:normAutofit/>
          </a:bodyPr>
          <a:lstStyle/>
          <a:p>
            <a:pPr lvl="0" algn="just">
              <a:buClr>
                <a:srgbClr val="2DA2BF"/>
              </a:buClr>
              <a:buFont typeface="Courier New" panose="02070309020205020404" pitchFamily="49" charset="0"/>
              <a:buChar char="o"/>
            </a:pP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Ugovorom između Italije </a:t>
            </a: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Kraljevine SHS 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Rapalski ugovor) </a:t>
            </a:r>
            <a:endParaRPr lang="hr-HR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talijansku crkvenu 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upravu 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 su: </a:t>
            </a:r>
            <a:endParaRPr lang="hr-HR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r-HR" sz="2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OTOCI CRES, LOŠINJ,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LASTOVO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PALAGRUŽA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Z</a:t>
            </a: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RIJEKA.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4025"/>
            <a:ext cx="493204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2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000" b="1" dirty="0" smtClean="0"/>
              <a:t>Istarski Hrvati</a:t>
            </a:r>
          </a:p>
          <a:p>
            <a:pPr marL="109728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su dolaskom fašizma</a:t>
            </a:r>
          </a:p>
          <a:p>
            <a:pPr marL="109728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na vlast 1922. podnosili</a:t>
            </a:r>
          </a:p>
          <a:p>
            <a:pPr marL="109728" indent="0">
              <a:buNone/>
            </a:pPr>
            <a:r>
              <a:rPr lang="hr-HR" sz="2000" b="1" dirty="0"/>
              <a:t>  </a:t>
            </a:r>
            <a:r>
              <a:rPr lang="hr-HR" sz="2000" b="1" dirty="0" smtClean="0"/>
              <a:t> teška zlostavljanja.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513"/>
            <a:ext cx="5580112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2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borbu za očuvanje nacionalne VJERSKE SVIJESTI istarskih HRVATA predvodili su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svećenici.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</a:t>
            </a:r>
            <a:r>
              <a:rPr lang="hr-HR" dirty="0" smtClean="0"/>
              <a:t>osebno se u tom isticao don Božo Milanović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Katolici su u to vrijeme 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živjeli u podređenom 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položaju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BOŽO MILANOVIĆ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63439"/>
            <a:ext cx="3923928" cy="338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prstClr val="black"/>
                </a:solidFill>
              </a:rPr>
              <a:t>Katolici su u to vrijeme živjeli u podređenom položaju.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prstClr val="black"/>
                </a:solidFill>
              </a:rPr>
              <a:t>Onemogućeno je 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napredovanje u državnim 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službama.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prstClr val="black"/>
                </a:solidFill>
              </a:rPr>
              <a:t>Vlast je sustavno ometala 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 rad katoličkih škola i bolnica,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 ukidala organizaciju katoličke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mladeži</a:t>
            </a:r>
            <a:r>
              <a:rPr lang="hr-HR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prstClr val="black"/>
                </a:solidFill>
              </a:rPr>
              <a:t>Crkvi je protuzakonito </a:t>
            </a:r>
          </a:p>
          <a:p>
            <a:pPr marL="109728" indent="0">
              <a:buNone/>
            </a:pP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  oduzimana imovina.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64" y="2272308"/>
            <a:ext cx="5004048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ZBOG ČEGA JE NASTAO HRVATSKI KATOLIČKI POKRET</a:t>
            </a:r>
            <a:r>
              <a:rPr lang="hr-HR" dirty="0" smtClean="0"/>
              <a:t>?</a:t>
            </a:r>
          </a:p>
          <a:p>
            <a:pPr marL="109728" indent="0">
              <a:buNone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KAKAV JE BIO POLOŽAJ KATOLIKA I KRALJEVINI JUGOSLAVIJI</a:t>
            </a:r>
            <a:r>
              <a:rPr lang="hr-HR" dirty="0" smtClean="0"/>
              <a:t>?</a:t>
            </a:r>
          </a:p>
          <a:p>
            <a:pPr marL="109728" indent="0">
              <a:buNone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POSTOJE LI I DANAS SVJETONAZORI KOJI SE PROTIVE CRKVI I NJEZINU NAUKU?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RAZMISLITE…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385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Pripremila: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1800" dirty="0" smtClean="0"/>
              <a:t>s. Radmila </a:t>
            </a:r>
            <a:r>
              <a:rPr lang="hr-HR" sz="1800" dirty="0" err="1" smtClean="0"/>
              <a:t>Ilinović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7600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610669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ONA MI JE BILA MATI I HRANITELJKA I LEŽAJ ZA NAJLJEPŠI SAN,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I TRN ZA NAJLJUĆU BOL.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RIJETKO SAM JE SPOMINJAO,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RIJETKO KAZIVAO NJEZINO IME,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ALI TO IME  JE  UVIJEK BILO U MOJOJ KRVI, 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0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658336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UVIJEK POD MOJIM UZGLAVLJEM.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TREPERILO JE U MOJOJ MOLITVI,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IZGARALO U MOJIM POTAJNIM SLUTNJAMA,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BUDILO SE U KORACIMA,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U NADAMA,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SVJETLUCALO U SVITANJIMA.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6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488255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I U SVEMU JE BILO UPISANO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PATNJOM,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A ŠTO PATNJA UPIŠE,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TO NIKAKVE KIŠE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NE MOGU ISPRATI.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N. MILIĆEVIĆ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7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44827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CRKVA U HRVATA ZA VRIJEME SVJETSKIH RATOVA I PORAĆA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3645023"/>
            <a:ext cx="7772400" cy="864097"/>
          </a:xfrm>
        </p:spPr>
        <p:txBody>
          <a:bodyPr/>
          <a:lstStyle/>
          <a:p>
            <a:r>
              <a:rPr lang="hr-HR" dirty="0"/>
              <a:t>CRKVA SUOČENA S NOVIM SVJETONAZORIMA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844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rgbClr val="FF0000"/>
                </a:solidFill>
              </a:rPr>
              <a:t>KAKVE NEDAĆE I PATNJE SU ZADESILE NAŠU </a:t>
            </a:r>
            <a:r>
              <a:rPr lang="hr-HR" sz="3200" dirty="0" smtClean="0">
                <a:solidFill>
                  <a:srgbClr val="FF0000"/>
                </a:solidFill>
              </a:rPr>
              <a:t>ZEMLJU </a:t>
            </a:r>
            <a:r>
              <a:rPr lang="hr-HR" sz="3200" dirty="0" smtClean="0">
                <a:solidFill>
                  <a:srgbClr val="FF0000"/>
                </a:solidFill>
              </a:rPr>
              <a:t>POČETKOM xx. STOLJEĆA?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rgbClr val="FF0000"/>
                </a:solidFill>
              </a:rPr>
              <a:t>O KAKVIM RANAMA SE SUSRELA CRKVA?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rgbClr val="FF0000"/>
                </a:solidFill>
              </a:rPr>
              <a:t>ŠTO JE TO BUDILO KORAKE NAŠOJ ZEMLJI?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3200" dirty="0" smtClean="0">
                <a:solidFill>
                  <a:srgbClr val="FF0000"/>
                </a:solidFill>
              </a:rPr>
              <a:t>KOJI TRAČAK SVJETLA JE BIO BAČEN NA NJU?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922194" cy="4104456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marR="64008" lvl="0">
              <a:spcBef>
                <a:spcPts val="400"/>
              </a:spcBef>
            </a:pPr>
            <a:r>
              <a:rPr lang="hr-HR" sz="2700" dirty="0">
                <a:solidFill>
                  <a:schemeClr val="accent3">
                    <a:lumMod val="75000"/>
                  </a:schemeClr>
                </a:solidFill>
                <a:effectLst/>
                <a:ea typeface="+mn-ea"/>
                <a:cs typeface="+mn-cs"/>
              </a:rPr>
              <a:t>CRKVA SUOČENA S NOVIM SVJETONAZORIMA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251520" y="2924944"/>
            <a:ext cx="4824536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</a:pPr>
            <a:r>
              <a:rPr lang="hr-HR" sz="2800" dirty="0" smtClean="0">
                <a:solidFill>
                  <a:prstClr val="black"/>
                </a:solidFill>
              </a:rPr>
              <a:t>papa </a:t>
            </a:r>
            <a:r>
              <a:rPr lang="hr-HR" sz="2800" dirty="0">
                <a:solidFill>
                  <a:prstClr val="black"/>
                </a:solidFill>
              </a:rPr>
              <a:t>Lav </a:t>
            </a:r>
            <a:r>
              <a:rPr lang="hr-HR" sz="2800" dirty="0" smtClean="0">
                <a:solidFill>
                  <a:prstClr val="black"/>
                </a:solidFill>
              </a:rPr>
              <a:t>XIII.</a:t>
            </a:r>
            <a:endParaRPr lang="hr-HR" sz="2800" dirty="0" smtClean="0">
              <a:solidFill>
                <a:prstClr val="black"/>
              </a:solidFill>
            </a:endParaRP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hr-HR" sz="2800" dirty="0" smtClean="0">
                <a:solidFill>
                  <a:prstClr val="black"/>
                </a:solidFill>
              </a:rPr>
              <a:t>(1878.-</a:t>
            </a:r>
            <a:r>
              <a:rPr lang="hr-HR" sz="2800" dirty="0" smtClean="0">
                <a:solidFill>
                  <a:prstClr val="black"/>
                </a:solidFill>
              </a:rPr>
              <a:t>1903.) </a:t>
            </a:r>
            <a:endParaRPr lang="hr-H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1481328"/>
            <a:ext cx="8579296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/>
              <a:t>Djelovanje Crkve u Hrvata na početku XX. st. povezano je s gibanjima koja su se događala na poticaj Svete Stolice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/>
              <a:t>Papa Lav </a:t>
            </a:r>
            <a:r>
              <a:rPr lang="hr-HR" sz="2000" dirty="0" smtClean="0"/>
              <a:t>XIII. </a:t>
            </a:r>
            <a:r>
              <a:rPr lang="hr-HR" sz="2000" dirty="0" smtClean="0"/>
              <a:t>(1878.-</a:t>
            </a:r>
            <a:r>
              <a:rPr lang="hr-HR" sz="2000" dirty="0" smtClean="0"/>
              <a:t>1903.)</a:t>
            </a:r>
            <a:endParaRPr lang="hr-HR" sz="2000" dirty="0" smtClean="0"/>
          </a:p>
          <a:p>
            <a:pPr marL="109728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htio je da Crkva, bude otvorena svim</a:t>
            </a:r>
          </a:p>
          <a:p>
            <a:pPr marL="109728" indent="0">
              <a:buNone/>
            </a:pPr>
            <a:r>
              <a:rPr lang="hr-HR" sz="2000" dirty="0" smtClean="0"/>
              <a:t>   pitanjima i potrebama svog vremena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/>
              <a:t>Hrabrio je vjernike da se odvažno uključe</a:t>
            </a:r>
          </a:p>
          <a:p>
            <a:pPr marL="109728" indent="0">
              <a:buNone/>
            </a:pPr>
            <a:r>
              <a:rPr lang="hr-HR" sz="2000" dirty="0" smtClean="0"/>
              <a:t>   u javni život, kulturu, politiku, sindikate i </a:t>
            </a:r>
          </a:p>
          <a:p>
            <a:pPr marL="109728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radnički svijet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/>
              <a:t>Crkva je u to vrijeme izložena napadima </a:t>
            </a:r>
          </a:p>
          <a:p>
            <a:pPr marL="109728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liberalističkih krugova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700" dirty="0">
                <a:solidFill>
                  <a:srgbClr val="EB641B">
                    <a:lumMod val="75000"/>
                  </a:srgbClr>
                </a:solidFill>
                <a:effectLst/>
              </a:rPr>
              <a:t>CRKVA SUOČENA S NOVIM SVJETONAZORIMA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5629"/>
            <a:ext cx="3419872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3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412776"/>
            <a:ext cx="5306888" cy="4752528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/>
              <a:t>Utemeljitelj Hrvatskog katoličkog pokreta bio je krčki biskup Antun </a:t>
            </a:r>
            <a:r>
              <a:rPr lang="hr-HR" sz="2000" dirty="0" err="1" smtClean="0"/>
              <a:t>Mahnić</a:t>
            </a:r>
            <a:r>
              <a:rPr lang="hr-HR" sz="2000" dirty="0" smtClean="0"/>
              <a:t> (1850</a:t>
            </a:r>
            <a:r>
              <a:rPr lang="hr-HR" sz="2000" dirty="0" smtClean="0"/>
              <a:t>. - 1920</a:t>
            </a:r>
            <a:r>
              <a:rPr lang="hr-HR" sz="2000" dirty="0" smtClean="0"/>
              <a:t>.)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/>
              <a:t>Cilj pokreta: organizacija djelovanja vjernika laika na sva područja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/>
              <a:t>Bio je to odgovor na sva protucrkvena strujanja sa Zapada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sz="2000" dirty="0" smtClean="0"/>
              <a:t>područja djelovanja bila su raznolika, a obuhvaćala su socijalna pitanja, udruživanje u zadruge, katolički tisak, odgoj i obrazovanje, odnose Crkve i države, karitativno djelovanje, književnost, umjetnost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KATOLIČKI POKRET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4864"/>
            <a:ext cx="36576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7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1949</TotalTime>
  <Words>500</Words>
  <Application>Microsoft Office PowerPoint</Application>
  <PresentationFormat>Prikaz na zaslonu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Courier New</vt:lpstr>
      <vt:lpstr>Lucida Sans Unicode</vt:lpstr>
      <vt:lpstr>Times New Roman</vt:lpstr>
      <vt:lpstr>Verdana</vt:lpstr>
      <vt:lpstr>Wingdings 2</vt:lpstr>
      <vt:lpstr>Wingdings 3</vt:lpstr>
      <vt:lpstr>Gomilanje</vt:lpstr>
      <vt:lpstr>Pripremila: s. Radmila Ilinović        BOLE ME RANE  MOJE ZEMLJE, TE TVRDE I STRPLJIVE ZEMLJE S KOJOM LIJEGAM I S KOJOM USTAJEM. IZ NJE SAM DOŠAO NA SVIJET,  U NJU ĆU NATRAG NA POČINAK.</vt:lpstr>
      <vt:lpstr>ONA MI JE BILA MATI I HRANITELJKA I LEŽAJ ZA NAJLJEPŠI SAN, I TRN ZA NAJLJUĆU BOL. RIJETKO SAM JE SPOMINJAO,  RIJETKO KAZIVAO NJEZINO IME,  ALI TO IME  JE  UVIJEK BILO U MOJOJ KRVI, </vt:lpstr>
      <vt:lpstr> UVIJEK POD MOJIM UZGLAVLJEM. TREPERILO JE U MOJOJ MOLITVI,  IZGARALO U MOJIM POTAJNIM SLUTNJAMA, BUDILO SE U KORACIMA,  U NADAMA, SVJETLUCALO U SVITANJIMA.  </vt:lpstr>
      <vt:lpstr>I U SVEMU JE BILO UPISANO PATNJOM, A ŠTO PATNJA UPIŠE,  TO NIKAKVE KIŠE NE MOGU ISPRATI.  N. MILIĆEVIĆ</vt:lpstr>
      <vt:lpstr>CRKVA U HRVATA ZA VRIJEME SVJETSKIH RATOVA I PORAĆA</vt:lpstr>
      <vt:lpstr>PowerPoint prezentacija</vt:lpstr>
      <vt:lpstr>CRKVA SUOČENA S NOVIM SVJETONAZORIMA</vt:lpstr>
      <vt:lpstr>CRKVA SUOČENA S NOVIM SVJETONAZORIMA</vt:lpstr>
      <vt:lpstr>HRVATSKI KATOLIČKI POKRET</vt:lpstr>
      <vt:lpstr>HRVATSKI KATOLIČKI POKRET</vt:lpstr>
      <vt:lpstr>HRVATSKI KATOLIČKI POKRET</vt:lpstr>
      <vt:lpstr>U NERAVNOPRAVNOM POLOŽAJU</vt:lpstr>
      <vt:lpstr>Prisjetimo se iz povijesti Rapalskog ugovora…</vt:lpstr>
      <vt:lpstr>PowerPoint prezentacija</vt:lpstr>
      <vt:lpstr>PowerPoint prezentacija</vt:lpstr>
      <vt:lpstr>BOŽO MILANOVIĆ</vt:lpstr>
      <vt:lpstr>PowerPoint prezentacija</vt:lpstr>
      <vt:lpstr>RAZMISLITE…</vt:lpstr>
      <vt:lpstr>Pripremila: s. Radmila Ilinović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Hewlett-Packard Company</cp:lastModifiedBy>
  <cp:revision>34</cp:revision>
  <dcterms:created xsi:type="dcterms:W3CDTF">2020-03-06T15:48:09Z</dcterms:created>
  <dcterms:modified xsi:type="dcterms:W3CDTF">2020-03-30T12:36:51Z</dcterms:modified>
</cp:coreProperties>
</file>