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5" r:id="rId5"/>
    <p:sldId id="259" r:id="rId6"/>
    <p:sldId id="266" r:id="rId7"/>
    <p:sldId id="268" r:id="rId8"/>
    <p:sldId id="260" r:id="rId9"/>
    <p:sldId id="261" r:id="rId10"/>
    <p:sldId id="262" r:id="rId11"/>
    <p:sldId id="263" r:id="rId12"/>
    <p:sldId id="264" r:id="rId13"/>
    <p:sldId id="267" r:id="rId1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339933"/>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12EEA1-ECB2-47C6-91C7-A87152605AA9}" type="datetimeFigureOut">
              <a:rPr lang="hr-HR" smtClean="0"/>
              <a:t>2.4.2020.</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D6C656-7DFB-4AA9-B063-4D081CF56D19}" type="slidenum">
              <a:rPr lang="hr-HR" smtClean="0"/>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
        <p:nvSpPr>
          <p:cNvPr id="4" name="Rezervirano mjesto broja slajda 3"/>
          <p:cNvSpPr>
            <a:spLocks noGrp="1"/>
          </p:cNvSpPr>
          <p:nvPr>
            <p:ph type="sldNum" sz="quarter" idx="10"/>
          </p:nvPr>
        </p:nvSpPr>
        <p:spPr/>
        <p:txBody>
          <a:bodyPr/>
          <a:lstStyle/>
          <a:p>
            <a:fld id="{9DD6C656-7DFB-4AA9-B063-4D081CF56D19}" type="slidenum">
              <a:rPr lang="hr-HR" smtClean="0"/>
              <a:t>8</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1"/>
      </p:bgRef>
    </p:bg>
    <p:spTree>
      <p:nvGrpSpPr>
        <p:cNvPr id="1" name=""/>
        <p:cNvGrpSpPr/>
        <p:nvPr/>
      </p:nvGrpSpPr>
      <p:grpSpPr>
        <a:xfrm>
          <a:off x="0" y="0"/>
          <a:ext cx="0" cy="0"/>
          <a:chOff x="0" y="0"/>
          <a:chExt cx="0" cy="0"/>
        </a:xfrm>
      </p:grpSpPr>
      <p:sp>
        <p:nvSpPr>
          <p:cNvPr id="8" name="Pravokutni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avni povezni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r-HR" smtClean="0"/>
              <a:t>Kliknite da biste uredili stil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31" name="Rezervirano mjesto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C9AC515-5BB9-4F97-A689-9A94BFABBF97}" type="datetimeFigureOut">
              <a:rPr lang="hr-HR" smtClean="0"/>
              <a:t>2.4.2020.</a:t>
            </a:fld>
            <a:endParaRPr lang="hr-HR"/>
          </a:p>
        </p:txBody>
      </p:sp>
      <p:sp>
        <p:nvSpPr>
          <p:cNvPr id="18" name="Rezervirano mjesto podnožj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Rezervirano mjesto broja slajd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E0FE409-1AF4-4BCC-BB0C-CB742415EFAB}"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BC9AC515-5BB9-4F97-A689-9A94BFABBF97}" type="datetimeFigureOut">
              <a:rPr lang="hr-HR" smtClean="0"/>
              <a:t>2.4.2020.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E0FE409-1AF4-4BCC-BB0C-CB742415EFAB}"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53200" y="274955"/>
            <a:ext cx="1524000" cy="5851525"/>
          </a:xfrm>
        </p:spPr>
        <p:txBody>
          <a:bodyPr vert="eaVert" ancho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42"/>
            <a:ext cx="6019800" cy="5851525"/>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242816" y="6557946"/>
            <a:ext cx="2002464" cy="226902"/>
          </a:xfrm>
        </p:spPr>
        <p:txBody>
          <a:bodyPr/>
          <a:lstStyle/>
          <a:p>
            <a:fld id="{BC9AC515-5BB9-4F97-A689-9A94BFABBF97}" type="datetimeFigureOut">
              <a:rPr lang="hr-HR" smtClean="0"/>
              <a:t>2.4.2020.</a:t>
            </a:fld>
            <a:endParaRPr lang="hr-HR"/>
          </a:p>
        </p:txBody>
      </p:sp>
      <p:sp>
        <p:nvSpPr>
          <p:cNvPr id="5" name="Rezervirano mjesto podnožja 4"/>
          <p:cNvSpPr>
            <a:spLocks noGrp="1"/>
          </p:cNvSpPr>
          <p:nvPr>
            <p:ph type="ftr" sz="quarter" idx="11"/>
          </p:nvPr>
        </p:nvSpPr>
        <p:spPr>
          <a:xfrm>
            <a:off x="457200" y="6556248"/>
            <a:ext cx="3657600" cy="228600"/>
          </a:xfrm>
        </p:spPr>
        <p:txBody>
          <a:bodyPr/>
          <a:lstStyle/>
          <a:p>
            <a:endParaRPr lang="hr-HR"/>
          </a:p>
        </p:txBody>
      </p:sp>
      <p:sp>
        <p:nvSpPr>
          <p:cNvPr id="6" name="Rezervirano mjesto broja slajd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E0FE409-1AF4-4BCC-BB0C-CB742415EFAB}"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BC9AC515-5BB9-4F97-A689-9A94BFABBF97}" type="datetimeFigureOut">
              <a:rPr lang="hr-HR" smtClean="0"/>
              <a:t>2.4.2020.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E0FE409-1AF4-4BCC-BB0C-CB742415EFAB}"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C9AC515-5BB9-4F97-A689-9A94BFABBF97}" type="datetimeFigureOut">
              <a:rPr lang="hr-HR" smtClean="0"/>
              <a:t>2.4.2020.</a:t>
            </a:fld>
            <a:endParaRPr lang="hr-HR"/>
          </a:p>
        </p:txBody>
      </p:sp>
      <p:sp>
        <p:nvSpPr>
          <p:cNvPr id="5" name="Rezervirano mjesto podnožj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Rezervirano mjesto broja slajda 5"/>
          <p:cNvSpPr>
            <a:spLocks noGrp="1"/>
          </p:cNvSpPr>
          <p:nvPr>
            <p:ph type="sldNum" sz="quarter" idx="12"/>
          </p:nvPr>
        </p:nvSpPr>
        <p:spPr>
          <a:xfrm>
            <a:off x="6733952" y="6555112"/>
            <a:ext cx="588336" cy="228600"/>
          </a:xfrm>
        </p:spPr>
        <p:txBody>
          <a:bodyPr/>
          <a:lstStyle/>
          <a:p>
            <a:fld id="{2E0FE409-1AF4-4BCC-BB0C-CB742415EFAB}"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BC9AC515-5BB9-4F97-A689-9A94BFABBF97}" type="datetimeFigureOut">
              <a:rPr lang="hr-HR" smtClean="0"/>
              <a:t>2.4.2020.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2E0FE409-1AF4-4BCC-BB0C-CB742415EFAB}"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BC9AC515-5BB9-4F97-A689-9A94BFABBF97}" type="datetimeFigureOut">
              <a:rPr lang="hr-HR" smtClean="0"/>
              <a:t>2.4.2020.</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2E0FE409-1AF4-4BCC-BB0C-CB742415EFAB}"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p>
            <a:fld id="{BC9AC515-5BB9-4F97-A689-9A94BFABBF97}" type="datetimeFigureOut">
              <a:rPr lang="hr-HR" smtClean="0"/>
              <a:t>2.4.2020.</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2E0FE409-1AF4-4BCC-BB0C-CB742415EFAB}"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solidFill>
                  <a:schemeClr val="tx2"/>
                </a:solidFill>
              </a:defRPr>
            </a:lvl1pPr>
            <a:extLst/>
          </a:lstStyle>
          <a:p>
            <a:fld id="{BC9AC515-5BB9-4F97-A689-9A94BFABBF97}" type="datetimeFigureOut">
              <a:rPr lang="hr-HR" smtClean="0"/>
              <a:t>2.4.2020.</a:t>
            </a:fld>
            <a:endParaRPr lang="hr-HR"/>
          </a:p>
        </p:txBody>
      </p:sp>
      <p:sp>
        <p:nvSpPr>
          <p:cNvPr id="3" name="Rezervirano mjesto podnožja 2"/>
          <p:cNvSpPr>
            <a:spLocks noGrp="1"/>
          </p:cNvSpPr>
          <p:nvPr>
            <p:ph type="ftr" sz="quarter" idx="11"/>
          </p:nvPr>
        </p:nvSpPr>
        <p:spPr/>
        <p:txBody>
          <a:bodyPr/>
          <a:lstStyle>
            <a:lvl1pPr>
              <a:defRPr>
                <a:solidFill>
                  <a:schemeClr val="tx2"/>
                </a:solidFill>
              </a:defRPr>
            </a:lvl1pPr>
            <a:extLst/>
          </a:lstStyle>
          <a:p>
            <a:endParaRPr lang="hr-HR"/>
          </a:p>
        </p:txBody>
      </p:sp>
      <p:sp>
        <p:nvSpPr>
          <p:cNvPr id="4" name="Rezervirano mjesto broja slajda 3"/>
          <p:cNvSpPr>
            <a:spLocks noGrp="1"/>
          </p:cNvSpPr>
          <p:nvPr>
            <p:ph type="sldNum" sz="quarter" idx="12"/>
          </p:nvPr>
        </p:nvSpPr>
        <p:spPr/>
        <p:txBody>
          <a:bodyPr/>
          <a:lstStyle/>
          <a:p>
            <a:fld id="{2E0FE409-1AF4-4BCC-BB0C-CB742415EFAB}"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BC9AC515-5BB9-4F97-A689-9A94BFABBF97}" type="datetimeFigureOut">
              <a:rPr lang="hr-HR" smtClean="0"/>
              <a:t>2.4.2020.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2E0FE409-1AF4-4BCC-BB0C-CB742415EFAB}"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2"/>
      </p:bgRef>
    </p:bg>
    <p:spTree>
      <p:nvGrpSpPr>
        <p:cNvPr id="1" name=""/>
        <p:cNvGrpSpPr/>
        <p:nvPr/>
      </p:nvGrpSpPr>
      <p:grpSpPr>
        <a:xfrm>
          <a:off x="0" y="0"/>
          <a:ext cx="0" cy="0"/>
          <a:chOff x="0" y="0"/>
          <a:chExt cx="0" cy="0"/>
        </a:xfrm>
      </p:grpSpPr>
      <p:sp>
        <p:nvSpPr>
          <p:cNvPr id="8" name="Pravoku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avoku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r-HR" smtClean="0"/>
              <a:t>Kliknite da biste uredili stil naslova matrice</a:t>
            </a:r>
            <a:endParaRPr kumimoji="0" lang="en-US" dirty="0"/>
          </a:p>
        </p:txBody>
      </p:sp>
      <p:sp>
        <p:nvSpPr>
          <p:cNvPr id="4" name="Rezervirano mjesto tekst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r-HR" smtClean="0"/>
              <a:t>Kliknite da biste uredili stilove teksta matrice</a:t>
            </a:r>
          </a:p>
        </p:txBody>
      </p:sp>
      <p:sp>
        <p:nvSpPr>
          <p:cNvPr id="5" name="Rezervirano mjesto datuma 4"/>
          <p:cNvSpPr>
            <a:spLocks noGrp="1"/>
          </p:cNvSpPr>
          <p:nvPr>
            <p:ph type="dt" sz="half" idx="10"/>
          </p:nvPr>
        </p:nvSpPr>
        <p:spPr/>
        <p:txBody>
          <a:bodyPr/>
          <a:lstStyle/>
          <a:p>
            <a:fld id="{BC9AC515-5BB9-4F97-A689-9A94BFABBF97}" type="datetimeFigureOut">
              <a:rPr lang="hr-HR" smtClean="0"/>
              <a:t>2.4.2020.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2E0FE409-1AF4-4BCC-BB0C-CB742415EFAB}" type="slidenum">
              <a:rPr lang="hr-HR" smtClean="0"/>
              <a:t>‹#›</a:t>
            </a:fld>
            <a:endParaRPr lang="hr-HR"/>
          </a:p>
        </p:txBody>
      </p:sp>
      <p:sp>
        <p:nvSpPr>
          <p:cNvPr id="10" name="Rezervirano mjesto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r-HR" smtClean="0"/>
              <a:t>Pritisnite ikonu za dodavanje slike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utni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zervirano mjesto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hr-HR" smtClean="0"/>
              <a:t>Kliknite da biste uredili stil naslova matrice</a:t>
            </a:r>
            <a:endParaRPr kumimoji="0" lang="en-US"/>
          </a:p>
        </p:txBody>
      </p:sp>
      <p:sp>
        <p:nvSpPr>
          <p:cNvPr id="31" name="Rezervirano mjesto teksta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7" name="Rezervirano mjesto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9AC515-5BB9-4F97-A689-9A94BFABBF97}" type="datetimeFigureOut">
              <a:rPr lang="hr-HR" smtClean="0"/>
              <a:t>2.4.2020.</a:t>
            </a:fld>
            <a:endParaRPr lang="hr-HR"/>
          </a:p>
        </p:txBody>
      </p:sp>
      <p:sp>
        <p:nvSpPr>
          <p:cNvPr id="4" name="Rezervirano mjesto podnožj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Rezervirano mjesto broja slajd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E0FE409-1AF4-4BCC-BB0C-CB742415EFAB}"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NEKRŠĆANSKI SPISI O ISUSU</a:t>
            </a:r>
            <a:endParaRPr lang="hr-HR" dirty="0"/>
          </a:p>
        </p:txBody>
      </p:sp>
      <p:sp>
        <p:nvSpPr>
          <p:cNvPr id="3" name="Podnaslov 2"/>
          <p:cNvSpPr>
            <a:spLocks noGrp="1"/>
          </p:cNvSpPr>
          <p:nvPr>
            <p:ph type="subTitle" idx="1"/>
          </p:nvPr>
        </p:nvSpPr>
        <p:spPr>
          <a:xfrm>
            <a:off x="3354442" y="3539864"/>
            <a:ext cx="5114778" cy="2685296"/>
          </a:xfrm>
        </p:spPr>
        <p:txBody>
          <a:bodyPr>
            <a:normAutofit fontScale="92500" lnSpcReduction="20000"/>
          </a:bodyPr>
          <a:lstStyle/>
          <a:p>
            <a:endParaRPr lang="hr-HR" sz="1800" dirty="0" smtClean="0"/>
          </a:p>
          <a:p>
            <a:endParaRPr lang="hr-HR" sz="1800" dirty="0"/>
          </a:p>
          <a:p>
            <a:endParaRPr lang="hr-HR" sz="1800" dirty="0" smtClean="0"/>
          </a:p>
          <a:p>
            <a:endParaRPr lang="hr-HR" sz="1800" dirty="0" smtClean="0"/>
          </a:p>
          <a:p>
            <a:endParaRPr lang="hr-HR" sz="1800" dirty="0"/>
          </a:p>
          <a:p>
            <a:endParaRPr lang="hr-HR" sz="1800" dirty="0" smtClean="0"/>
          </a:p>
          <a:p>
            <a:endParaRPr lang="hr-HR" sz="1800" dirty="0" smtClean="0"/>
          </a:p>
          <a:p>
            <a:endParaRPr lang="hr-HR" sz="1800" dirty="0"/>
          </a:p>
          <a:p>
            <a:r>
              <a:rPr lang="hr-HR" sz="1800" dirty="0" smtClean="0"/>
              <a:t>Pripremila: Josipa Tomašević</a:t>
            </a:r>
            <a:endParaRPr lang="hr-HR" sz="1800" dirty="0"/>
          </a:p>
        </p:txBody>
      </p:sp>
      <p:pic>
        <p:nvPicPr>
          <p:cNvPr id="4" name="Slika 3" descr="isus.jpg"/>
          <p:cNvPicPr>
            <a:picLocks noChangeAspect="1"/>
          </p:cNvPicPr>
          <p:nvPr/>
        </p:nvPicPr>
        <p:blipFill>
          <a:blip r:embed="rId2" cstate="print"/>
          <a:stretch>
            <a:fillRect/>
          </a:stretch>
        </p:blipFill>
        <p:spPr>
          <a:xfrm>
            <a:off x="3635896" y="3356992"/>
            <a:ext cx="1876425" cy="2428875"/>
          </a:xfrm>
          <a:prstGeom prst="rect">
            <a:avLst/>
          </a:prstGeom>
        </p:spPr>
      </p:pic>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vi-VN" dirty="0" smtClean="0">
                <a:solidFill>
                  <a:srgbClr val="339933"/>
                </a:solidFill>
              </a:rPr>
              <a:t>Babilonski Talmud</a:t>
            </a:r>
            <a:endParaRPr lang="hr-HR" dirty="0"/>
          </a:p>
        </p:txBody>
      </p:sp>
      <p:sp>
        <p:nvSpPr>
          <p:cNvPr id="3" name="Rezervirano mjesto sadržaja 2"/>
          <p:cNvSpPr>
            <a:spLocks noGrp="1"/>
          </p:cNvSpPr>
          <p:nvPr>
            <p:ph idx="1"/>
          </p:nvPr>
        </p:nvSpPr>
        <p:spPr/>
        <p:txBody>
          <a:bodyPr/>
          <a:lstStyle/>
          <a:p>
            <a:r>
              <a:rPr lang="vi-VN" dirty="0" smtClean="0"/>
              <a:t>(Sanhedrin 43a) potvrđuje Isusovo raspeće u večer uoči Pashe, te optužbe protiv Krista da se bavio vračarstvom i ohrabrivao Židove na otpadništvo.</a:t>
            </a:r>
            <a:br>
              <a:rPr lang="vi-VN" dirty="0" smtClean="0"/>
            </a:br>
            <a:r>
              <a:rPr lang="vi-VN" dirty="0" smtClean="0"/>
              <a:t/>
            </a:r>
            <a:br>
              <a:rPr lang="vi-VN" dirty="0" smtClean="0"/>
            </a:br>
            <a:endParaRPr lang="hr-HR" dirty="0"/>
          </a:p>
        </p:txBody>
      </p:sp>
      <p:pic>
        <p:nvPicPr>
          <p:cNvPr id="4" name="Slika 3" descr="b.talmud.jpg"/>
          <p:cNvPicPr>
            <a:picLocks noChangeAspect="1"/>
          </p:cNvPicPr>
          <p:nvPr/>
        </p:nvPicPr>
        <p:blipFill>
          <a:blip r:embed="rId2" cstate="print"/>
          <a:stretch>
            <a:fillRect/>
          </a:stretch>
        </p:blipFill>
        <p:spPr>
          <a:xfrm>
            <a:off x="3563888" y="3717032"/>
            <a:ext cx="1944216" cy="2664296"/>
          </a:xfrm>
          <a:prstGeom prst="rect">
            <a:avLst/>
          </a:prstGeom>
        </p:spPr>
      </p:pic>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FF9900"/>
                </a:solidFill>
              </a:rPr>
              <a:t>Lucijan iz </a:t>
            </a:r>
            <a:r>
              <a:rPr lang="hr-HR" dirty="0" err="1" smtClean="0">
                <a:solidFill>
                  <a:srgbClr val="FF9900"/>
                </a:solidFill>
              </a:rPr>
              <a:t>Samostate</a:t>
            </a:r>
            <a:endParaRPr lang="hr-HR" dirty="0"/>
          </a:p>
        </p:txBody>
      </p:sp>
      <p:sp>
        <p:nvSpPr>
          <p:cNvPr id="3" name="Rezervirano mjesto sadržaja 2"/>
          <p:cNvSpPr>
            <a:spLocks noGrp="1"/>
          </p:cNvSpPr>
          <p:nvPr>
            <p:ph idx="1"/>
          </p:nvPr>
        </p:nvSpPr>
        <p:spPr/>
        <p:txBody>
          <a:bodyPr>
            <a:normAutofit lnSpcReduction="10000"/>
          </a:bodyPr>
          <a:lstStyle/>
          <a:p>
            <a:r>
              <a:rPr lang="hr-HR" dirty="0" smtClean="0"/>
              <a:t> grčki pisac iz drugoga stoljeća</a:t>
            </a:r>
          </a:p>
          <a:p>
            <a:r>
              <a:rPr lang="hr-HR" dirty="0" smtClean="0"/>
              <a:t> priznaje da su kršćani štovali Isusa, koji je unio nova učenja i bio za njih razapet.</a:t>
            </a:r>
          </a:p>
          <a:p>
            <a:r>
              <a:rPr lang="hr-HR" dirty="0" smtClean="0"/>
              <a:t> Rekao je da je Isus naučavao bratstvo vjernika, važnost obraćenja i važnost odbacivanja drugih božanstava.</a:t>
            </a:r>
          </a:p>
          <a:p>
            <a:r>
              <a:rPr lang="hr-HR" dirty="0" smtClean="0"/>
              <a:t> Kršćani su živjeli prema Isusovim zakonima, vjerovali su da su besmrtni a isticali su se svojim prijezirom prema smrti, dragovoljnim </a:t>
            </a:r>
            <a:r>
              <a:rPr lang="hr-HR" dirty="0" err="1" smtClean="0"/>
              <a:t>predanjem</a:t>
            </a:r>
            <a:r>
              <a:rPr lang="hr-HR" dirty="0" smtClean="0"/>
              <a:t> sebe samih i odricanjem od materijalnih dobara.</a:t>
            </a:r>
            <a:br>
              <a:rPr lang="hr-HR" dirty="0" smtClean="0"/>
            </a:br>
            <a:endParaRPr lang="hr-HR" dirty="0"/>
          </a:p>
        </p:txBody>
      </p:sp>
    </p:spTree>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ZAKLJUČAK</a:t>
            </a:r>
            <a:endParaRPr lang="hr-HR" dirty="0"/>
          </a:p>
        </p:txBody>
      </p:sp>
      <p:sp>
        <p:nvSpPr>
          <p:cNvPr id="3" name="Rezervirano mjesto sadržaja 2"/>
          <p:cNvSpPr>
            <a:spLocks noGrp="1"/>
          </p:cNvSpPr>
          <p:nvPr>
            <p:ph idx="1"/>
          </p:nvPr>
        </p:nvSpPr>
        <p:spPr/>
        <p:txBody>
          <a:bodyPr>
            <a:normAutofit fontScale="92500" lnSpcReduction="10000"/>
          </a:bodyPr>
          <a:lstStyle/>
          <a:p>
            <a:r>
              <a:rPr lang="hr-HR" dirty="0" smtClean="0"/>
              <a:t>postoje nesavladivi dokazi koji govore u prilog Kristova postojanja, kako u svjetovnoj tako i u biblijskoj povijesti.</a:t>
            </a:r>
          </a:p>
          <a:p>
            <a:r>
              <a:rPr lang="hr-HR" dirty="0" smtClean="0"/>
              <a:t> Možda najveći dokaz da je Isus postojao nalazimo u činjenici da je doslovno na tisuće kršćana u prvome stoljeću naše ere, uključujući dvanaest apostola, bilo voljno umrijeti mučeničkom smrću za Isusa Krista.</a:t>
            </a:r>
          </a:p>
          <a:p>
            <a:r>
              <a:rPr lang="hr-HR" dirty="0" smtClean="0"/>
              <a:t> Ljudi su spremni umrijeti za ono u što vjeruju da je istina, ali nitko neće umrijeti za nešto za što je uvjeren da je laž.</a:t>
            </a:r>
            <a:br>
              <a:rPr lang="hr-HR" dirty="0" smtClean="0"/>
            </a:br>
            <a:r>
              <a:rPr lang="hr-HR" dirty="0" smtClean="0"/>
              <a:t/>
            </a:r>
            <a:br>
              <a:rPr lang="hr-HR" dirty="0" smtClean="0"/>
            </a:br>
            <a:endParaRPr lang="hr-HR" dirty="0"/>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Isus je rekao:</a:t>
            </a:r>
            <a:endParaRPr lang="hr-HR" dirty="0"/>
          </a:p>
        </p:txBody>
      </p:sp>
      <p:sp>
        <p:nvSpPr>
          <p:cNvPr id="3" name="Rezervirano mjesto sadržaja 2"/>
          <p:cNvSpPr>
            <a:spLocks noGrp="1"/>
          </p:cNvSpPr>
          <p:nvPr>
            <p:ph idx="1"/>
          </p:nvPr>
        </p:nvSpPr>
        <p:spPr/>
        <p:txBody>
          <a:bodyPr/>
          <a:lstStyle/>
          <a:p>
            <a:pPr>
              <a:buNone/>
            </a:pPr>
            <a:r>
              <a:rPr lang="hr-HR" dirty="0" smtClean="0"/>
              <a:t>“JA SAM PUT, ISTINA I ŽIVOT”</a:t>
            </a:r>
          </a:p>
          <a:p>
            <a:pPr>
              <a:buNone/>
            </a:pPr>
            <a:r>
              <a:rPr lang="hr-HR" dirty="0"/>
              <a:t> </a:t>
            </a:r>
            <a:r>
              <a:rPr lang="hr-HR" dirty="0" smtClean="0"/>
              <a:t>                                         </a:t>
            </a:r>
            <a:r>
              <a:rPr lang="hr-HR" dirty="0" err="1" smtClean="0"/>
              <a:t>Iv</a:t>
            </a:r>
            <a:r>
              <a:rPr lang="hr-HR" dirty="0" smtClean="0"/>
              <a:t> </a:t>
            </a:r>
            <a:r>
              <a:rPr lang="hr-HR" dirty="0" smtClean="0"/>
              <a:t>14,6</a:t>
            </a:r>
            <a:endParaRPr lang="hr-HR" dirty="0"/>
          </a:p>
        </p:txBody>
      </p:sp>
      <p:pic>
        <p:nvPicPr>
          <p:cNvPr id="4" name="Slika 3" descr="put_istina_zivot.jpg"/>
          <p:cNvPicPr>
            <a:picLocks noChangeAspect="1"/>
          </p:cNvPicPr>
          <p:nvPr/>
        </p:nvPicPr>
        <p:blipFill>
          <a:blip r:embed="rId2" cstate="print"/>
          <a:stretch>
            <a:fillRect/>
          </a:stretch>
        </p:blipFill>
        <p:spPr>
          <a:xfrm>
            <a:off x="1691680" y="2708920"/>
            <a:ext cx="5715000" cy="3816424"/>
          </a:xfrm>
          <a:prstGeom prst="rect">
            <a:avLst/>
          </a:prstGeo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pl-PL" b="1" dirty="0" smtClean="0"/>
              <a:t>Je li Isus doista postojao?</a:t>
            </a:r>
          </a:p>
          <a:p>
            <a:r>
              <a:rPr lang="pl-PL" b="1" dirty="0" smtClean="0"/>
              <a:t> Postoji li ikakav povijesni dokaz o Isusu Kristu?</a:t>
            </a:r>
            <a:br>
              <a:rPr lang="pl-PL" b="1" dirty="0" smtClean="0"/>
            </a:br>
            <a:endParaRPr lang="hr-H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FF0000"/>
                </a:solidFill>
              </a:rPr>
              <a:t>Rimljanin </a:t>
            </a:r>
            <a:r>
              <a:rPr lang="hr-HR" dirty="0" err="1" smtClean="0">
                <a:solidFill>
                  <a:srgbClr val="FF0000"/>
                </a:solidFill>
              </a:rPr>
              <a:t>Tacit</a:t>
            </a:r>
            <a:r>
              <a:rPr lang="hr-HR" dirty="0" smtClean="0">
                <a:solidFill>
                  <a:srgbClr val="FF0000"/>
                </a:solidFill>
              </a:rPr>
              <a:t> (1. st.)</a:t>
            </a:r>
            <a:endParaRPr lang="hr-HR" dirty="0"/>
          </a:p>
        </p:txBody>
      </p:sp>
      <p:sp>
        <p:nvSpPr>
          <p:cNvPr id="3" name="Rezervirano mjesto sadržaja 2"/>
          <p:cNvSpPr>
            <a:spLocks noGrp="1"/>
          </p:cNvSpPr>
          <p:nvPr>
            <p:ph idx="1"/>
          </p:nvPr>
        </p:nvSpPr>
        <p:spPr/>
        <p:txBody>
          <a:bodyPr>
            <a:normAutofit/>
          </a:bodyPr>
          <a:lstStyle/>
          <a:p>
            <a:pPr>
              <a:buNone/>
            </a:pPr>
            <a:r>
              <a:rPr lang="hr-HR" dirty="0">
                <a:solidFill>
                  <a:srgbClr val="FF0000"/>
                </a:solidFill>
              </a:rPr>
              <a:t> </a:t>
            </a:r>
            <a:r>
              <a:rPr lang="hr-HR" dirty="0" smtClean="0">
                <a:solidFill>
                  <a:srgbClr val="FF0000"/>
                </a:solidFill>
              </a:rPr>
              <a:t> </a:t>
            </a:r>
            <a:endParaRPr lang="hr-HR" dirty="0" smtClean="0"/>
          </a:p>
          <a:p>
            <a:r>
              <a:rPr lang="hr-HR" dirty="0" smtClean="0"/>
              <a:t> jedan od najtočnijih povjesničara drevnoga svijeta</a:t>
            </a:r>
          </a:p>
          <a:p>
            <a:r>
              <a:rPr lang="hr-HR" dirty="0" smtClean="0"/>
              <a:t> spomenuo je praznovjerne „kršćane“ („prozvane po </a:t>
            </a:r>
            <a:r>
              <a:rPr lang="hr-HR" dirty="0" err="1" smtClean="0"/>
              <a:t>Hristusu</a:t>
            </a:r>
            <a:r>
              <a:rPr lang="hr-HR" dirty="0" smtClean="0"/>
              <a:t>“ što je latinski naziv za Krista), koji je trpio pod </a:t>
            </a:r>
            <a:r>
              <a:rPr lang="hr-HR" dirty="0" err="1" smtClean="0"/>
              <a:t>Poncijem</a:t>
            </a:r>
            <a:r>
              <a:rPr lang="hr-HR" dirty="0" smtClean="0"/>
              <a:t> Pilatom tijekom vladavine </a:t>
            </a:r>
            <a:r>
              <a:rPr lang="hr-HR" dirty="0" err="1" smtClean="0"/>
              <a:t>Tiberija</a:t>
            </a:r>
            <a:r>
              <a:rPr lang="hr-HR" dirty="0" smtClean="0"/>
              <a:t>.</a:t>
            </a:r>
          </a:p>
          <a:p>
            <a:pPr>
              <a:buNone/>
            </a:pPr>
            <a:r>
              <a:rPr lang="hr-HR" dirty="0" smtClean="0"/>
              <a:t/>
            </a:r>
            <a:br>
              <a:rPr lang="hr-HR" dirty="0" smtClean="0"/>
            </a:br>
            <a:r>
              <a:rPr lang="hr-HR" dirty="0" smtClean="0"/>
              <a:t/>
            </a:r>
            <a:br>
              <a:rPr lang="hr-HR" dirty="0" smtClean="0"/>
            </a:br>
            <a:endParaRPr lang="hr-HR" dirty="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solidFill>
                  <a:srgbClr val="92D050"/>
                </a:solidFill>
              </a:rPr>
              <a:t>Svetonije</a:t>
            </a:r>
            <a:endParaRPr lang="hr-HR" dirty="0"/>
          </a:p>
        </p:txBody>
      </p:sp>
      <p:sp>
        <p:nvSpPr>
          <p:cNvPr id="3" name="Rezervirano mjesto sadržaja 2"/>
          <p:cNvSpPr>
            <a:spLocks noGrp="1"/>
          </p:cNvSpPr>
          <p:nvPr>
            <p:ph idx="1"/>
          </p:nvPr>
        </p:nvSpPr>
        <p:spPr/>
        <p:txBody>
          <a:bodyPr/>
          <a:lstStyle/>
          <a:p>
            <a:r>
              <a:rPr lang="hr-HR" dirty="0" smtClean="0"/>
              <a:t>  glavni tajnik cara </a:t>
            </a:r>
            <a:r>
              <a:rPr lang="hr-HR" dirty="0" err="1" smtClean="0"/>
              <a:t>Hadrijana</a:t>
            </a:r>
            <a:endParaRPr lang="hr-HR" dirty="0" smtClean="0"/>
          </a:p>
          <a:p>
            <a:r>
              <a:rPr lang="hr-HR" dirty="0" smtClean="0"/>
              <a:t>napisao je da je postojao čovjek zvan </a:t>
            </a:r>
            <a:r>
              <a:rPr lang="hr-HR" dirty="0" err="1" smtClean="0"/>
              <a:t>Hrestus</a:t>
            </a:r>
            <a:r>
              <a:rPr lang="hr-HR" dirty="0" smtClean="0"/>
              <a:t> (ili Krist) koji je živio tijekom prvoga stoljeća (Anali 15.44 ).</a:t>
            </a:r>
            <a:endParaRPr lang="hr-HR" dirty="0"/>
          </a:p>
        </p:txBody>
      </p:sp>
      <p:pic>
        <p:nvPicPr>
          <p:cNvPr id="4" name="Slika 3" descr="svetonije.jpg"/>
          <p:cNvPicPr>
            <a:picLocks noChangeAspect="1"/>
          </p:cNvPicPr>
          <p:nvPr/>
        </p:nvPicPr>
        <p:blipFill>
          <a:blip r:embed="rId2" cstate="print"/>
          <a:stretch>
            <a:fillRect/>
          </a:stretch>
        </p:blipFill>
        <p:spPr>
          <a:xfrm>
            <a:off x="3995936" y="3429000"/>
            <a:ext cx="2016224" cy="2304256"/>
          </a:xfrm>
          <a:prstGeom prst="rect">
            <a:avLst/>
          </a:prstGeom>
        </p:spPr>
      </p:pic>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vi-VN" dirty="0" smtClean="0">
                <a:solidFill>
                  <a:srgbClr val="0070C0"/>
                </a:solidFill>
              </a:rPr>
              <a:t>Josip Flavije</a:t>
            </a:r>
            <a:endParaRPr lang="hr-HR" dirty="0"/>
          </a:p>
        </p:txBody>
      </p:sp>
      <p:sp>
        <p:nvSpPr>
          <p:cNvPr id="3" name="Rezervirano mjesto sadržaja 2"/>
          <p:cNvSpPr>
            <a:spLocks noGrp="1"/>
          </p:cNvSpPr>
          <p:nvPr>
            <p:ph idx="1"/>
          </p:nvPr>
        </p:nvSpPr>
        <p:spPr/>
        <p:txBody>
          <a:bodyPr>
            <a:normAutofit fontScale="25000" lnSpcReduction="20000"/>
          </a:bodyPr>
          <a:lstStyle/>
          <a:p>
            <a:r>
              <a:rPr lang="vi-VN" sz="11200" dirty="0" smtClean="0"/>
              <a:t> najpoznatiji židovski povjesničar.</a:t>
            </a:r>
            <a:endParaRPr lang="hr-HR" sz="11200" dirty="0" smtClean="0"/>
          </a:p>
          <a:p>
            <a:endParaRPr lang="hr-HR" sz="11200" dirty="0" smtClean="0"/>
          </a:p>
          <a:p>
            <a:r>
              <a:rPr lang="vi-VN" sz="11200" dirty="0" smtClean="0"/>
              <a:t> </a:t>
            </a:r>
            <a:r>
              <a:rPr lang="hr-HR" sz="11200" dirty="0"/>
              <a:t>D</a:t>
            </a:r>
            <a:r>
              <a:rPr lang="vi-VN" sz="11200" dirty="0" smtClean="0"/>
              <a:t>jel</a:t>
            </a:r>
            <a:r>
              <a:rPr lang="hr-HR" sz="11200" dirty="0" smtClean="0"/>
              <a:t>o</a:t>
            </a:r>
            <a:r>
              <a:rPr lang="vi-VN" sz="11200" dirty="0" smtClean="0"/>
              <a:t> </a:t>
            </a:r>
            <a:r>
              <a:rPr lang="vi-VN" sz="11200" i="1" dirty="0" smtClean="0"/>
              <a:t>Židovske starine </a:t>
            </a:r>
            <a:r>
              <a:rPr lang="vi-VN" sz="11200" dirty="0" smtClean="0"/>
              <a:t>govori o Jakovu »bratu Isusa, zvanoga Krist.“</a:t>
            </a:r>
            <a:endParaRPr lang="hr-HR" sz="11200" dirty="0" smtClean="0"/>
          </a:p>
          <a:p>
            <a:endParaRPr lang="hr-HR" sz="11200" dirty="0" smtClean="0"/>
          </a:p>
          <a:p>
            <a:r>
              <a:rPr lang="vi-VN" sz="11200" dirty="0" smtClean="0"/>
              <a:t> Postoji polemičan stih (18,3) koji glasi: „Negdje u ovo vrijeme živio je Isus, mudar čovjek, ako ga uopće možemo nazvati čovjekom, jer činio je čudesna djela. . . . On je bio Krist . . . ponovno im se pokazao živ treći dan, kao što su božanski proroci predskazali to i deset tisuća drugih predivnih stvari o njemu“. </a:t>
            </a:r>
            <a:endParaRPr lang="hr-HR" sz="11200" dirty="0" smtClean="0"/>
          </a:p>
          <a:p>
            <a:endParaRPr lang="hr-HR" dirty="0" smtClean="0"/>
          </a:p>
          <a:p>
            <a:endParaRPr lang="hr-HR" dirty="0"/>
          </a:p>
          <a:p>
            <a:r>
              <a:rPr lang="vi-VN" dirty="0" smtClean="0"/>
              <a:t/>
            </a:r>
            <a:br>
              <a:rPr lang="vi-VN" dirty="0" smtClean="0"/>
            </a:br>
            <a:r>
              <a:rPr lang="vi-VN" dirty="0" smtClean="0"/>
              <a:t/>
            </a:r>
            <a:br>
              <a:rPr lang="vi-VN" dirty="0" smtClean="0"/>
            </a:br>
            <a:endParaRPr lang="hr-HR" dirty="0"/>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a:bodyPr>
          <a:lstStyle/>
          <a:p>
            <a:r>
              <a:rPr lang="vi-VN" dirty="0" smtClean="0"/>
              <a:t>Druga pak verzija glasi: „U ovo vrijeme živio je mudar čovjek koji se zvao Isus. Lijepo se ponašao i bio je poznat po svojim krepostima. Mnogi Židovi i ljudi iz drugih naroda postali su njegovi učenici. Pilat ga je osudio na smrt raspećem. Međutim, oni koji su postali njegovi učenici nisu napustili njegovo učeništvo. Izvijestili su da im se ukazao tri dana nakon raspeća, i da je bio živ. Prema tome, možda je on bio Mesija, o kojemu su proroci pripovijedili čudesa.“</a:t>
            </a:r>
            <a:endParaRPr lang="hr-HR"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Josip </a:t>
            </a:r>
            <a:r>
              <a:rPr lang="hr-HR" dirty="0" err="1" smtClean="0"/>
              <a:t>Flavije</a:t>
            </a:r>
            <a:endParaRPr lang="hr-HR" dirty="0"/>
          </a:p>
        </p:txBody>
      </p:sp>
      <p:pic>
        <p:nvPicPr>
          <p:cNvPr id="4" name="Rezervirano mjesto sadržaja 3" descr="josip flavije.bmp"/>
          <p:cNvPicPr>
            <a:picLocks noGrp="1" noChangeAspect="1"/>
          </p:cNvPicPr>
          <p:nvPr>
            <p:ph idx="1"/>
          </p:nvPr>
        </p:nvPicPr>
        <p:blipFill>
          <a:blip r:embed="rId2" cstate="print"/>
          <a:stretch>
            <a:fillRect/>
          </a:stretch>
        </p:blipFill>
        <p:spPr>
          <a:xfrm>
            <a:off x="3275856" y="2420888"/>
            <a:ext cx="2315191" cy="2664296"/>
          </a:xfrm>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C00000"/>
                </a:solidFill>
              </a:rPr>
              <a:t>Julije Afrikanac</a:t>
            </a:r>
            <a:endParaRPr lang="hr-HR" dirty="0"/>
          </a:p>
        </p:txBody>
      </p:sp>
      <p:sp>
        <p:nvSpPr>
          <p:cNvPr id="3" name="Rezervirano mjesto sadržaja 2"/>
          <p:cNvSpPr>
            <a:spLocks noGrp="1"/>
          </p:cNvSpPr>
          <p:nvPr>
            <p:ph idx="1"/>
          </p:nvPr>
        </p:nvSpPr>
        <p:spPr/>
        <p:txBody>
          <a:bodyPr/>
          <a:lstStyle/>
          <a:p>
            <a:r>
              <a:rPr lang="hr-HR" dirty="0" smtClean="0">
                <a:solidFill>
                  <a:srgbClr val="C00000"/>
                </a:solidFill>
              </a:rPr>
              <a:t> </a:t>
            </a:r>
            <a:r>
              <a:rPr lang="hr-HR" dirty="0" smtClean="0"/>
              <a:t>citira povjesničara </a:t>
            </a:r>
            <a:r>
              <a:rPr lang="hr-HR" dirty="0" err="1" smtClean="0"/>
              <a:t>Talusa</a:t>
            </a:r>
            <a:r>
              <a:rPr lang="hr-HR" dirty="0" smtClean="0"/>
              <a:t> u pogledu tmine koja je popratila Kristovo raspeće (</a:t>
            </a:r>
            <a:r>
              <a:rPr lang="hr-HR" i="1" dirty="0" err="1" smtClean="0"/>
              <a:t>Extant</a:t>
            </a:r>
            <a:r>
              <a:rPr lang="hr-HR" i="1" dirty="0" smtClean="0"/>
              <a:t> </a:t>
            </a:r>
            <a:r>
              <a:rPr lang="hr-HR" i="1" dirty="0" err="1" smtClean="0"/>
              <a:t>Writings</a:t>
            </a:r>
            <a:r>
              <a:rPr lang="hr-HR" dirty="0" smtClean="0"/>
              <a:t>, 18).</a:t>
            </a:r>
            <a:br>
              <a:rPr lang="hr-HR" dirty="0" smtClean="0"/>
            </a:br>
            <a:r>
              <a:rPr lang="hr-HR" dirty="0" smtClean="0"/>
              <a:t/>
            </a:r>
            <a:br>
              <a:rPr lang="hr-HR" dirty="0" smtClean="0"/>
            </a:br>
            <a:endParaRPr lang="hr-HR" dirty="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vi-VN" dirty="0" smtClean="0">
                <a:solidFill>
                  <a:srgbClr val="CC00CC"/>
                </a:solidFill>
              </a:rPr>
              <a:t>Plinije mlađi</a:t>
            </a:r>
            <a:endParaRPr lang="hr-HR" dirty="0"/>
          </a:p>
        </p:txBody>
      </p:sp>
      <p:sp>
        <p:nvSpPr>
          <p:cNvPr id="3" name="Rezervirano mjesto sadržaja 2"/>
          <p:cNvSpPr>
            <a:spLocks noGrp="1"/>
          </p:cNvSpPr>
          <p:nvPr>
            <p:ph idx="1"/>
          </p:nvPr>
        </p:nvSpPr>
        <p:spPr/>
        <p:txBody>
          <a:bodyPr/>
          <a:lstStyle/>
          <a:p>
            <a:r>
              <a:rPr lang="vi-VN" dirty="0" smtClean="0"/>
              <a:t> u svojim </a:t>
            </a:r>
            <a:r>
              <a:rPr lang="vi-VN" i="1" dirty="0" smtClean="0"/>
              <a:t>Pismima</a:t>
            </a:r>
            <a:r>
              <a:rPr lang="vi-VN" dirty="0" smtClean="0"/>
              <a:t> 10:96, pisao je o ranokršćanskom štovanju, uključujući činjenicu da su kršćani štovali Isusa kao Boga i bili veoma moralni, a spominje i gozbu ljubavi i Gospodnju večeru.</a:t>
            </a:r>
            <a:br>
              <a:rPr lang="vi-VN" dirty="0" smtClean="0"/>
            </a:br>
            <a:r>
              <a:rPr lang="vi-VN" dirty="0" smtClean="0"/>
              <a:t/>
            </a:r>
            <a:br>
              <a:rPr lang="vi-VN" dirty="0" smtClean="0"/>
            </a:br>
            <a:endParaRPr lang="hr-HR" dirty="0"/>
          </a:p>
        </p:txBody>
      </p:sp>
      <p:pic>
        <p:nvPicPr>
          <p:cNvPr id="4" name="Slika 3" descr="plinije mlađi.jpg"/>
          <p:cNvPicPr>
            <a:picLocks noChangeAspect="1"/>
          </p:cNvPicPr>
          <p:nvPr/>
        </p:nvPicPr>
        <p:blipFill>
          <a:blip r:embed="rId2" cstate="print"/>
          <a:stretch>
            <a:fillRect/>
          </a:stretch>
        </p:blipFill>
        <p:spPr>
          <a:xfrm>
            <a:off x="3563888" y="4221088"/>
            <a:ext cx="1944216" cy="2636912"/>
          </a:xfrm>
          <a:prstGeom prst="rect">
            <a:avLst/>
          </a:prstGeom>
        </p:spPr>
      </p:pic>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stvo">
  <a:themeElements>
    <a:clrScheme name="Bogatstv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stv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TotalTime>
  <Words>549</Words>
  <Application>Microsoft Office PowerPoint</Application>
  <PresentationFormat>Prikaz na zaslonu (4:3)</PresentationFormat>
  <Paragraphs>50</Paragraphs>
  <Slides>13</Slides>
  <Notes>1</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13</vt:i4>
      </vt:variant>
    </vt:vector>
  </HeadingPairs>
  <TitlesOfParts>
    <vt:vector size="20" baseType="lpstr">
      <vt:lpstr>Arial</vt:lpstr>
      <vt:lpstr>Calibri</vt:lpstr>
      <vt:lpstr>Tahoma</vt:lpstr>
      <vt:lpstr>Trebuchet MS</vt:lpstr>
      <vt:lpstr>Wingdings</vt:lpstr>
      <vt:lpstr>Wingdings 2</vt:lpstr>
      <vt:lpstr>Bogatstvo</vt:lpstr>
      <vt:lpstr>NEKRŠĆANSKI SPISI O ISUSU</vt:lpstr>
      <vt:lpstr>PowerPoint prezentacija</vt:lpstr>
      <vt:lpstr>Rimljanin Tacit (1. st.)</vt:lpstr>
      <vt:lpstr>Svetonije</vt:lpstr>
      <vt:lpstr>Josip Flavije</vt:lpstr>
      <vt:lpstr>PowerPoint prezentacija</vt:lpstr>
      <vt:lpstr>Josip Flavije</vt:lpstr>
      <vt:lpstr>Julije Afrikanac</vt:lpstr>
      <vt:lpstr>Plinije mlađi</vt:lpstr>
      <vt:lpstr>Babilonski Talmud</vt:lpstr>
      <vt:lpstr>Lucijan iz Samostate</vt:lpstr>
      <vt:lpstr>ZAKLJUČAK</vt:lpstr>
      <vt:lpstr>Isus je rekao: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NEKRŠĆANSKI SPISI O ISUSU</dc:title>
  <dc:creator>Slavko</dc:creator>
  <cp:lastModifiedBy>Hewlett-Packard Company</cp:lastModifiedBy>
  <cp:revision>7</cp:revision>
  <dcterms:created xsi:type="dcterms:W3CDTF">2013-04-02T15:16:56Z</dcterms:created>
  <dcterms:modified xsi:type="dcterms:W3CDTF">2020-04-02T10:50:00Z</dcterms:modified>
</cp:coreProperties>
</file>