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Friday, January 12,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630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Friday, January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6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Friday, January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9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Friday, January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2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Friday, January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2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Friday, January 12,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Friday, January 12,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1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Friday, January 12,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507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Friday, January 12,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1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Friday, January 12,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0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Friday, January 12,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Friday, January 12,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13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73B064D-BFC7-A10A-6425-9959E2287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6371409" cy="984885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Katolička Crkva i kršćanstvo u Hrvata</a:t>
            </a:r>
            <a:endParaRPr lang="hr-HR" sz="28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F7C006C-B4DF-9405-82B4-16CCDF84C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8400" y="549275"/>
            <a:ext cx="5723181" cy="984885"/>
          </a:xfrm>
        </p:spPr>
        <p:txBody>
          <a:bodyPr anchor="ctr">
            <a:normAutofit/>
          </a:bodyPr>
          <a:lstStyle/>
          <a:p>
            <a:pPr algn="r"/>
            <a:r>
              <a:rPr lang="hr-HR" sz="320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Glagoljica  i starohrvatski jezik u bogoslužju, OŠ KV D.8.2.</a:t>
            </a:r>
            <a:endParaRPr lang="hr-HR" sz="32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8D43D8E9-B1AB-4D81-9F4E-04AA5C5AC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83435"/>
            <a:ext cx="12192000" cy="4774565"/>
          </a:xfrm>
          <a:prstGeom prst="rect">
            <a:avLst/>
          </a:prstGeom>
          <a:solidFill>
            <a:schemeClr val="bg2">
              <a:lumMod val="25000"/>
              <a:lumOff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4ECC0BED-F03F-40D6-96CE-80CAE6666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ink and blue clouds">
            <a:extLst>
              <a:ext uri="{FF2B5EF4-FFF2-40B4-BE49-F238E27FC236}">
                <a16:creationId xmlns:a16="http://schemas.microsoft.com/office/drawing/2014/main" id="{8BC8D38D-D77E-356E-F788-7F2ADE58A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840" b="2372"/>
          <a:stretch/>
        </p:blipFill>
        <p:spPr>
          <a:xfrm>
            <a:off x="1096192" y="3884791"/>
            <a:ext cx="6166108" cy="2423934"/>
          </a:xfrm>
          <a:custGeom>
            <a:avLst/>
            <a:gdLst/>
            <a:ahLst/>
            <a:cxnLst/>
            <a:rect l="l" t="t" r="r" b="b"/>
            <a:pathLst>
              <a:path w="6922273" h="4225290">
                <a:moveTo>
                  <a:pt x="0" y="0"/>
                </a:moveTo>
                <a:lnTo>
                  <a:pt x="6922273" y="0"/>
                </a:lnTo>
                <a:lnTo>
                  <a:pt x="6922273" y="4225290"/>
                </a:lnTo>
                <a:lnTo>
                  <a:pt x="0" y="4225290"/>
                </a:lnTo>
                <a:close/>
              </a:path>
            </a:pathLst>
          </a:custGeom>
        </p:spPr>
      </p:pic>
      <p:pic>
        <p:nvPicPr>
          <p:cNvPr id="3074" name="Picture 2" descr="SVETI ĆIRIL I METOD | Župa sv. Mihaela ark.">
            <a:extLst>
              <a:ext uri="{FF2B5EF4-FFF2-40B4-BE49-F238E27FC236}">
                <a16:creationId xmlns:a16="http://schemas.microsoft.com/office/drawing/2014/main" id="{7608BBE0-7719-6DEE-7951-06284F575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3124" y="2751159"/>
            <a:ext cx="4218457" cy="3557565"/>
          </a:xfrm>
          <a:custGeom>
            <a:avLst/>
            <a:gdLst/>
            <a:ahLst/>
            <a:cxnLst/>
            <a:rect l="l" t="t" r="r" b="b"/>
            <a:pathLst>
              <a:path w="6922273" h="4225290">
                <a:moveTo>
                  <a:pt x="0" y="0"/>
                </a:moveTo>
                <a:lnTo>
                  <a:pt x="6922273" y="0"/>
                </a:lnTo>
                <a:lnTo>
                  <a:pt x="6922273" y="4225290"/>
                </a:lnTo>
                <a:lnTo>
                  <a:pt x="0" y="422529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3084">
            <a:extLst>
              <a:ext uri="{FF2B5EF4-FFF2-40B4-BE49-F238E27FC236}">
                <a16:creationId xmlns:a16="http://schemas.microsoft.com/office/drawing/2014/main" id="{5337EA23-6703-4C96-9EEB-A408CBDD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Bašćanska ploča – Wikipedija">
            <a:extLst>
              <a:ext uri="{FF2B5EF4-FFF2-40B4-BE49-F238E27FC236}">
                <a16:creationId xmlns:a16="http://schemas.microsoft.com/office/drawing/2014/main" id="{9EBC6E7C-C856-5D1E-5A4E-700D62CD5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1" y="3332810"/>
            <a:ext cx="6290750" cy="320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908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Oval 4104">
            <a:extLst>
              <a:ext uri="{FF2B5EF4-FFF2-40B4-BE49-F238E27FC236}">
                <a16:creationId xmlns:a16="http://schemas.microsoft.com/office/drawing/2014/main" id="{6B425BBD-042F-4CF8-A9EE-42CC14D2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60575" y="5492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Povodom Dana hrvatske glagoljice i glagoljaštva, o hrvatskoj glagoljskoj  kulturi - Vatican News">
            <a:extLst>
              <a:ext uri="{FF2B5EF4-FFF2-40B4-BE49-F238E27FC236}">
                <a16:creationId xmlns:a16="http://schemas.microsoft.com/office/drawing/2014/main" id="{C4B02C63-B5A4-861B-905A-831135D53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1" r="5425" b="-2"/>
          <a:stretch/>
        </p:blipFill>
        <p:spPr bwMode="auto">
          <a:xfrm>
            <a:off x="636851" y="2986998"/>
            <a:ext cx="5773738" cy="3509173"/>
          </a:xfrm>
          <a:custGeom>
            <a:avLst/>
            <a:gdLst/>
            <a:ahLst/>
            <a:cxnLst/>
            <a:rect l="l" t="t" r="r" b="b"/>
            <a:pathLst>
              <a:path w="5773738" h="3779838">
                <a:moveTo>
                  <a:pt x="0" y="0"/>
                </a:moveTo>
                <a:lnTo>
                  <a:pt x="5773738" y="0"/>
                </a:lnTo>
                <a:lnTo>
                  <a:pt x="5773738" y="3779838"/>
                </a:lnTo>
                <a:lnTo>
                  <a:pt x="0" y="377983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7" name="Group 4106">
            <a:extLst>
              <a:ext uri="{FF2B5EF4-FFF2-40B4-BE49-F238E27FC236}">
                <a16:creationId xmlns:a16="http://schemas.microsoft.com/office/drawing/2014/main" id="{F8ED97E8-4320-4F9F-8AB2-2EC6D9FC9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0191" y="1665774"/>
            <a:ext cx="1262947" cy="1335600"/>
            <a:chOff x="2678417" y="2427951"/>
            <a:chExt cx="1262947" cy="1335600"/>
          </a:xfrm>
        </p:grpSpPr>
        <p:sp>
          <p:nvSpPr>
            <p:cNvPr id="4108" name="Freeform: Shape 4107">
              <a:extLst>
                <a:ext uri="{FF2B5EF4-FFF2-40B4-BE49-F238E27FC236}">
                  <a16:creationId xmlns:a16="http://schemas.microsoft.com/office/drawing/2014/main" id="{DDAE1E3F-711D-4F2E-AF4B-0A3CF77C5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09" name="Oval 4108">
              <a:extLst>
                <a:ext uri="{FF2B5EF4-FFF2-40B4-BE49-F238E27FC236}">
                  <a16:creationId xmlns:a16="http://schemas.microsoft.com/office/drawing/2014/main" id="{717A35D9-9F09-4A9F-AD47-CF2115100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C1C1DE-3C1F-DE57-B555-2226F8B4F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0575" y="681135"/>
            <a:ext cx="4500562" cy="489588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 mnogim dijelovima Hrvatske glagoljica je postala pismo za svakodnevnu uporabu. </a:t>
            </a:r>
          </a:p>
          <a:p>
            <a:pPr marL="0" indent="0">
              <a:buNone/>
            </a:pPr>
            <a:endParaRPr lang="hr-HR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 glagoljaškim tiskarama u Senju, Rijeci i Kosinju izrađivani su misali, evanđelistari i brevijari.</a:t>
            </a:r>
          </a:p>
          <a:p>
            <a:endParaRPr lang="hr-HR" dirty="0"/>
          </a:p>
        </p:txBody>
      </p:sp>
      <p:grpSp>
        <p:nvGrpSpPr>
          <p:cNvPr id="4111" name="Group 4110">
            <a:extLst>
              <a:ext uri="{FF2B5EF4-FFF2-40B4-BE49-F238E27FC236}">
                <a16:creationId xmlns:a16="http://schemas.microsoft.com/office/drawing/2014/main" id="{3F071BFC-FCD5-404E-90E6-D59655774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24513" y="5071998"/>
            <a:ext cx="1980000" cy="1336764"/>
            <a:chOff x="7285270" y="3781428"/>
            <a:chExt cx="1980000" cy="1336764"/>
          </a:xfrm>
        </p:grpSpPr>
        <p:sp>
          <p:nvSpPr>
            <p:cNvPr id="4112" name="Freeform: Shape 4111">
              <a:extLst>
                <a:ext uri="{FF2B5EF4-FFF2-40B4-BE49-F238E27FC236}">
                  <a16:creationId xmlns:a16="http://schemas.microsoft.com/office/drawing/2014/main" id="{BA0B934F-9437-4904-A573-FD6F8B81F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7285270" y="3781428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13" name="Freeform: Shape 4112">
              <a:extLst>
                <a:ext uri="{FF2B5EF4-FFF2-40B4-BE49-F238E27FC236}">
                  <a16:creationId xmlns:a16="http://schemas.microsoft.com/office/drawing/2014/main" id="{E0204A86-ED4C-4DD3-9013-C7A4EFF92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7351895" y="3784117"/>
              <a:ext cx="1853969" cy="1042921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14" name="Oval 4113">
              <a:extLst>
                <a:ext uri="{FF2B5EF4-FFF2-40B4-BE49-F238E27FC236}">
                  <a16:creationId xmlns:a16="http://schemas.microsoft.com/office/drawing/2014/main" id="{69EEA625-9D71-403F-B693-78E333447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997401" y="4831348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15" name="Oval 4114">
              <a:extLst>
                <a:ext uri="{FF2B5EF4-FFF2-40B4-BE49-F238E27FC236}">
                  <a16:creationId xmlns:a16="http://schemas.microsoft.com/office/drawing/2014/main" id="{425D8F7F-021F-459C-87EB-5AF697DC3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8978427" y="3850321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2699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MISAL PO ZAKONU RIMSKOGA DVORA (1483)">
            <a:extLst>
              <a:ext uri="{FF2B5EF4-FFF2-40B4-BE49-F238E27FC236}">
                <a16:creationId xmlns:a16="http://schemas.microsoft.com/office/drawing/2014/main" id="{03B3457C-A1A2-D115-DAF3-0EDF50BE5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4417" y="549275"/>
            <a:ext cx="3830034" cy="5759450"/>
          </a:xfrm>
          <a:custGeom>
            <a:avLst/>
            <a:gdLst/>
            <a:ahLst/>
            <a:cxnLst/>
            <a:rect l="l" t="t" r="r" b="b"/>
            <a:pathLst>
              <a:path w="5092062" h="5759450">
                <a:moveTo>
                  <a:pt x="0" y="0"/>
                </a:moveTo>
                <a:lnTo>
                  <a:pt x="5092062" y="0"/>
                </a:lnTo>
                <a:lnTo>
                  <a:pt x="5092062" y="5759450"/>
                </a:lnTo>
                <a:lnTo>
                  <a:pt x="0" y="57594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D5872-ABE3-6D87-5B7E-A1F148B3F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740" y="1763486"/>
            <a:ext cx="6170858" cy="4329339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Prva tiskana knjiga na hrvatskom</a:t>
            </a: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jeziku, </a:t>
            </a:r>
            <a:r>
              <a:rPr lang="hr-H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Misal po zakonu rimskog dvora </a:t>
            </a:r>
            <a: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(1483.), napisana je glagoljicom.</a:t>
            </a:r>
          </a:p>
          <a:p>
            <a:pPr>
              <a:spcAft>
                <a:spcPts val="1000"/>
              </a:spcAft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7874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6" name="Rectangle 6155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8" name="Freeform: Shape 6157">
            <a:extLst>
              <a:ext uri="{FF2B5EF4-FFF2-40B4-BE49-F238E27FC236}">
                <a16:creationId xmlns:a16="http://schemas.microsoft.com/office/drawing/2014/main" id="{746ECF6E-1937-4212-B2E3-E2F43AD7A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80825"/>
            <a:ext cx="670118" cy="1080000"/>
          </a:xfrm>
          <a:custGeom>
            <a:avLst/>
            <a:gdLst>
              <a:gd name="connsiteX0" fmla="*/ 130118 w 670118"/>
              <a:gd name="connsiteY0" fmla="*/ 0 h 1080000"/>
              <a:gd name="connsiteX1" fmla="*/ 670118 w 670118"/>
              <a:gd name="connsiteY1" fmla="*/ 540000 h 1080000"/>
              <a:gd name="connsiteX2" fmla="*/ 130118 w 670118"/>
              <a:gd name="connsiteY2" fmla="*/ 1080000 h 1080000"/>
              <a:gd name="connsiteX3" fmla="*/ 21289 w 670118"/>
              <a:gd name="connsiteY3" fmla="*/ 1069029 h 1080000"/>
              <a:gd name="connsiteX4" fmla="*/ 0 w 670118"/>
              <a:gd name="connsiteY4" fmla="*/ 1062421 h 1080000"/>
              <a:gd name="connsiteX5" fmla="*/ 0 w 670118"/>
              <a:gd name="connsiteY5" fmla="*/ 17579 h 1080000"/>
              <a:gd name="connsiteX6" fmla="*/ 21289 w 670118"/>
              <a:gd name="connsiteY6" fmla="*/ 10971 h 1080000"/>
              <a:gd name="connsiteX7" fmla="*/ 130118 w 670118"/>
              <a:gd name="connsiteY7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118" h="1080000">
                <a:moveTo>
                  <a:pt x="130118" y="0"/>
                </a:moveTo>
                <a:cubicBezTo>
                  <a:pt x="428352" y="0"/>
                  <a:pt x="670118" y="241766"/>
                  <a:pt x="670118" y="540000"/>
                </a:cubicBezTo>
                <a:cubicBezTo>
                  <a:pt x="670118" y="838234"/>
                  <a:pt x="428352" y="1080000"/>
                  <a:pt x="130118" y="1080000"/>
                </a:cubicBezTo>
                <a:cubicBezTo>
                  <a:pt x="92839" y="1080000"/>
                  <a:pt x="56442" y="1076223"/>
                  <a:pt x="21289" y="1069029"/>
                </a:cubicBezTo>
                <a:lnTo>
                  <a:pt x="0" y="1062421"/>
                </a:lnTo>
                <a:lnTo>
                  <a:pt x="0" y="17579"/>
                </a:lnTo>
                <a:lnTo>
                  <a:pt x="21289" y="10971"/>
                </a:lnTo>
                <a:cubicBezTo>
                  <a:pt x="56442" y="3778"/>
                  <a:pt x="92839" y="0"/>
                  <a:pt x="130118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148" name="Picture 4" descr="Valunska ploča – Wikipedija">
            <a:extLst>
              <a:ext uri="{FF2B5EF4-FFF2-40B4-BE49-F238E27FC236}">
                <a16:creationId xmlns:a16="http://schemas.microsoft.com/office/drawing/2014/main" id="{9D39939A-C857-D769-D471-4666ADA92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831" y="714375"/>
            <a:ext cx="5754598" cy="2186746"/>
          </a:xfrm>
          <a:custGeom>
            <a:avLst/>
            <a:gdLst/>
            <a:ahLst/>
            <a:cxnLst/>
            <a:rect l="l" t="t" r="r" b="b"/>
            <a:pathLst>
              <a:path w="5083992" h="2773362">
                <a:moveTo>
                  <a:pt x="0" y="0"/>
                </a:moveTo>
                <a:lnTo>
                  <a:pt x="5083992" y="0"/>
                </a:lnTo>
                <a:lnTo>
                  <a:pt x="5083992" y="2773362"/>
                </a:lnTo>
                <a:lnTo>
                  <a:pt x="0" y="27733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lagoljica na kamenu">
            <a:extLst>
              <a:ext uri="{FF2B5EF4-FFF2-40B4-BE49-F238E27FC236}">
                <a16:creationId xmlns:a16="http://schemas.microsoft.com/office/drawing/2014/main" id="{9DB8FFB9-716B-953D-F61B-77140649C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0132" y="3168948"/>
            <a:ext cx="2790468" cy="3455689"/>
          </a:xfrm>
          <a:custGeom>
            <a:avLst/>
            <a:gdLst/>
            <a:ahLst/>
            <a:cxnLst/>
            <a:rect l="l" t="t" r="r" b="b"/>
            <a:pathLst>
              <a:path w="5083992" h="2773362">
                <a:moveTo>
                  <a:pt x="0" y="0"/>
                </a:moveTo>
                <a:lnTo>
                  <a:pt x="5083992" y="0"/>
                </a:lnTo>
                <a:lnTo>
                  <a:pt x="5083992" y="2773362"/>
                </a:lnTo>
                <a:lnTo>
                  <a:pt x="0" y="27733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60" name="Group 6159">
            <a:extLst>
              <a:ext uri="{FF2B5EF4-FFF2-40B4-BE49-F238E27FC236}">
                <a16:creationId xmlns:a16="http://schemas.microsoft.com/office/drawing/2014/main" id="{7119AF2A-3C22-4BC0-A8C5-A077AA201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47431" y="5059306"/>
            <a:ext cx="762805" cy="734873"/>
            <a:chOff x="7950336" y="1300590"/>
            <a:chExt cx="762805" cy="734873"/>
          </a:xfrm>
        </p:grpSpPr>
        <p:sp>
          <p:nvSpPr>
            <p:cNvPr id="6161" name="Freeform 5">
              <a:extLst>
                <a:ext uri="{FF2B5EF4-FFF2-40B4-BE49-F238E27FC236}">
                  <a16:creationId xmlns:a16="http://schemas.microsoft.com/office/drawing/2014/main" id="{E2A3E344-FE73-466B-9169-50D95B1DE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62" name="Freeform 6">
              <a:extLst>
                <a:ext uri="{FF2B5EF4-FFF2-40B4-BE49-F238E27FC236}">
                  <a16:creationId xmlns:a16="http://schemas.microsoft.com/office/drawing/2014/main" id="{DEA66A1E-1BD8-4765-A717-BA2202807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63" name="Freeform 8">
              <a:extLst>
                <a:ext uri="{FF2B5EF4-FFF2-40B4-BE49-F238E27FC236}">
                  <a16:creationId xmlns:a16="http://schemas.microsoft.com/office/drawing/2014/main" id="{D12B08F5-F02D-4B4E-975E-C41ED7AA9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D166555-C032-631C-7ABB-955B51F45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381" y="606490"/>
            <a:ext cx="4959460" cy="601814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Hrvatska glagoljska književnost doživjela je procvat u Hrvatskoj pa se među najstarijim glagoljskim natpisima ističu: </a:t>
            </a:r>
          </a:p>
          <a:p>
            <a:pPr marL="0" indent="0">
              <a:buNone/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Plominski natpis </a:t>
            </a:r>
          </a:p>
          <a:p>
            <a:pPr marL="0" indent="0">
              <a:buNone/>
            </a:pP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Valunska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ploča </a:t>
            </a:r>
          </a:p>
          <a:p>
            <a:pPr marL="0" indent="0">
              <a:buNone/>
            </a:pP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Bašćanska ploča</a:t>
            </a: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99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D0342557-9691-41B1-9FFF-027845ED0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0971" y="1982786"/>
            <a:ext cx="734257" cy="760506"/>
            <a:chOff x="5243759" y="1363788"/>
            <a:chExt cx="734257" cy="760506"/>
          </a:xfrm>
        </p:grpSpPr>
        <p:sp>
          <p:nvSpPr>
            <p:cNvPr id="7178" name="Freeform 5">
              <a:extLst>
                <a:ext uri="{FF2B5EF4-FFF2-40B4-BE49-F238E27FC236}">
                  <a16:creationId xmlns:a16="http://schemas.microsoft.com/office/drawing/2014/main" id="{086D6FFF-B330-42B3-9F1F-607CECF8D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79" name="Freeform 6">
              <a:extLst>
                <a:ext uri="{FF2B5EF4-FFF2-40B4-BE49-F238E27FC236}">
                  <a16:creationId xmlns:a16="http://schemas.microsoft.com/office/drawing/2014/main" id="{8D054D43-E740-4CA9-8197-85FBE2ECC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80" name="Freeform 8">
              <a:extLst>
                <a:ext uri="{FF2B5EF4-FFF2-40B4-BE49-F238E27FC236}">
                  <a16:creationId xmlns:a16="http://schemas.microsoft.com/office/drawing/2014/main" id="{CB5EB56C-B805-41B2-88BA-B198E68E6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170" name="Picture 2" descr="Bašćanska ploča – Wikipedija">
            <a:extLst>
              <a:ext uri="{FF2B5EF4-FFF2-40B4-BE49-F238E27FC236}">
                <a16:creationId xmlns:a16="http://schemas.microsoft.com/office/drawing/2014/main" id="{DAA97E72-8636-DA30-C783-B12110705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573" y="1851938"/>
            <a:ext cx="6462255" cy="3651173"/>
          </a:xfrm>
          <a:custGeom>
            <a:avLst/>
            <a:gdLst/>
            <a:ahLst/>
            <a:cxnLst/>
            <a:rect l="l" t="t" r="r" b="b"/>
            <a:pathLst>
              <a:path w="5773738" h="3779838">
                <a:moveTo>
                  <a:pt x="0" y="0"/>
                </a:moveTo>
                <a:lnTo>
                  <a:pt x="5773738" y="0"/>
                </a:lnTo>
                <a:lnTo>
                  <a:pt x="5773738" y="3779838"/>
                </a:lnTo>
                <a:lnTo>
                  <a:pt x="0" y="377983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9F0E24-B4FA-605E-149B-8258BB4FB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082" y="363894"/>
            <a:ext cx="4982755" cy="6382139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Bašćanska ploča jedan je od najdragocjenijih hrvatskih spomenika, nastao oko </a:t>
            </a:r>
            <a:r>
              <a:rPr lang="hr-H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1100</a:t>
            </a:r>
            <a: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godine. 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Svjedoči o </a:t>
            </a:r>
            <a:r>
              <a:rPr lang="hr-H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daru</a:t>
            </a:r>
            <a:r>
              <a:rPr lang="hr-HR" sz="28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zemlje kralja Zvonimira </a:t>
            </a:r>
            <a: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samostanu svete Lucije (Baška na otoku Krku). 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Ploča je izvorno bila </a:t>
            </a:r>
            <a:r>
              <a:rPr lang="hr-H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oltarna pregrada </a:t>
            </a:r>
            <a: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koja je dijelila svećenika od vjernika u crkvi. 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Bašćanskoj ploči prvi je put na hrvatskom jeziku zapisano hrvatsko nacionalno ime kralja Zvonimira.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930177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01" name="Group 8200">
            <a:extLst>
              <a:ext uri="{FF2B5EF4-FFF2-40B4-BE49-F238E27FC236}">
                <a16:creationId xmlns:a16="http://schemas.microsoft.com/office/drawing/2014/main" id="{9F2D4ED5-DC78-4C88-97AA-483206C53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70793" y="0"/>
            <a:ext cx="1468514" cy="1521012"/>
            <a:chOff x="5236793" y="2432482"/>
            <a:chExt cx="1468514" cy="1521012"/>
          </a:xfrm>
        </p:grpSpPr>
        <p:sp>
          <p:nvSpPr>
            <p:cNvPr id="8202" name="Freeform 5">
              <a:extLst>
                <a:ext uri="{FF2B5EF4-FFF2-40B4-BE49-F238E27FC236}">
                  <a16:creationId xmlns:a16="http://schemas.microsoft.com/office/drawing/2014/main" id="{0DE0B65A-4839-40B2-BA92-1464FEADB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463135" y="2432482"/>
              <a:ext cx="1242172" cy="729202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03" name="Freeform 6">
              <a:extLst>
                <a:ext uri="{FF2B5EF4-FFF2-40B4-BE49-F238E27FC236}">
                  <a16:creationId xmlns:a16="http://schemas.microsoft.com/office/drawing/2014/main" id="{842A0A68-39DD-4DA7-BAD5-63B9C1398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36793" y="2566400"/>
              <a:ext cx="611884" cy="1076550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04" name="Freeform 8">
              <a:extLst>
                <a:ext uri="{FF2B5EF4-FFF2-40B4-BE49-F238E27FC236}">
                  <a16:creationId xmlns:a16="http://schemas.microsoft.com/office/drawing/2014/main" id="{21A69E50-7E10-45C3-B4F2-19DBA774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765469" y="2876944"/>
              <a:ext cx="630288" cy="1076550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40000"/>
                    <a:lumOff val="6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206" name="Oval 8205">
            <a:extLst>
              <a:ext uri="{FF2B5EF4-FFF2-40B4-BE49-F238E27FC236}">
                <a16:creationId xmlns:a16="http://schemas.microsoft.com/office/drawing/2014/main" id="{D166A8AB-8924-421C-BCED-B54DBC405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7897" y="5497189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8FA5AF-4366-2881-E02E-8FD241341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563" y="1606469"/>
            <a:ext cx="4014613" cy="448635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Glagoljica je, zahvaljujući svećenicima glagoljašima, tijekom dugih stoljeća sačuvala hrvatski narod od gubitka vlastitoga jezika.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r-HR" sz="1600" dirty="0"/>
          </a:p>
        </p:txBody>
      </p:sp>
      <p:pic>
        <p:nvPicPr>
          <p:cNvPr id="8194" name="Picture 2" descr="Mrežna knjižnica »Miljenko Stojić« - GLAGOLJICA">
            <a:extLst>
              <a:ext uri="{FF2B5EF4-FFF2-40B4-BE49-F238E27FC236}">
                <a16:creationId xmlns:a16="http://schemas.microsoft.com/office/drawing/2014/main" id="{1BE4C434-9A38-8733-C36A-CD70AFD19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900" y="1039275"/>
            <a:ext cx="7090237" cy="4779451"/>
          </a:xfrm>
          <a:custGeom>
            <a:avLst/>
            <a:gdLst/>
            <a:ahLst/>
            <a:cxnLst/>
            <a:rect l="l" t="t" r="r" b="b"/>
            <a:pathLst>
              <a:path w="7090237" h="5759451">
                <a:moveTo>
                  <a:pt x="0" y="0"/>
                </a:moveTo>
                <a:lnTo>
                  <a:pt x="7090237" y="0"/>
                </a:lnTo>
                <a:lnTo>
                  <a:pt x="7090237" y="5759451"/>
                </a:lnTo>
                <a:lnTo>
                  <a:pt x="0" y="575945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296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Je li II. vatikanski sabor zatajio? – Vjera i djela">
            <a:extLst>
              <a:ext uri="{FF2B5EF4-FFF2-40B4-BE49-F238E27FC236}">
                <a16:creationId xmlns:a16="http://schemas.microsoft.com/office/drawing/2014/main" id="{4061D137-6351-B181-4F10-ACD734A0B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403" y="920320"/>
            <a:ext cx="5092062" cy="4290901"/>
          </a:xfrm>
          <a:custGeom>
            <a:avLst/>
            <a:gdLst/>
            <a:ahLst/>
            <a:cxnLst/>
            <a:rect l="l" t="t" r="r" b="b"/>
            <a:pathLst>
              <a:path w="5092062" h="5759450">
                <a:moveTo>
                  <a:pt x="0" y="0"/>
                </a:moveTo>
                <a:lnTo>
                  <a:pt x="5092062" y="0"/>
                </a:lnTo>
                <a:lnTo>
                  <a:pt x="5092062" y="5759450"/>
                </a:lnTo>
                <a:lnTo>
                  <a:pt x="0" y="57594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56ECE7-30C8-BF11-B5D0-CC432D3FE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624" y="186612"/>
            <a:ext cx="6148874" cy="6512768"/>
          </a:xfrm>
        </p:spPr>
        <p:txBody>
          <a:bodyPr anchor="t">
            <a:normAutofit fontScale="92500"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Tek na Drugome vatikanskom koncilu (1962. - 1965.) uvedeni su narodni jezici u bogoslužje. 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Hrvati su jedini narod koji je slavio Boga na</a:t>
            </a: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svojemu materinskom jeziku već od devetoga stoljeća. lako su zbog toga često bili obezvrjeđivani, to ih nije spriječilo da odanost Crkvi svjedoče svojim jezikom i pismom. 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Zahvaljujući upravo glagoljici, evanđelje</a:t>
            </a: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duboko utjelovilo u hrvatsku kulturu, jezik i običaje. 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997267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FEA7DA-C26D-02E5-39C6-04F8E664D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35" y="251927"/>
            <a:ext cx="11775232" cy="643812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PRVA SKUPINA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Znak križa: </a:t>
            </a:r>
            <a:r>
              <a:rPr lang="hr-HR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ime Oca i Sina i Duha Svetoga. Amen.</a:t>
            </a:r>
            <a:endParaRPr lang="hr-HR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DRUGA SKUPINA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Oče naš, koji jesi na nebesima, sveti se ime tvoje. Dođi kraljevstvo tvoje. Budi volja tvoja, kako na nebu, tako i na zemlji.</a:t>
            </a:r>
            <a:endParaRPr lang="hr-HR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TREĆA SKUPINA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Kruh naš svagdanji daj nam danas. I otpusti nam duge naše, kako i mi otpuštamo dužnicima našim. I ne uvedi nas u napast, nego izbavi nas od zla. Amen.</a:t>
            </a:r>
            <a:endParaRPr lang="hr-HR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ČETVRTA SKUPINA</a:t>
            </a:r>
            <a:endParaRPr lang="hr-HR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Zdravo Marijo, milosti puna, Gospodin s tobom; blagoslovljena ti među ženama, i blagoslovljen plod utrobe tvoje, Isus. </a:t>
            </a:r>
            <a:endParaRPr lang="hr-HR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PETA SKUPINA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Sveta Marijo, Majko Božja, moli za nas grješnike sada i na čas smrti naše. Amen.</a:t>
            </a:r>
            <a:endParaRPr lang="hr-HR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ŠESTA SKUPINA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Slava Ocu i Sinu i Duhu Svetomu. Kako bijaše na početku, tako i sada, i vazda, i u vijeke vjekova. Amen.</a:t>
            </a:r>
            <a:endParaRPr lang="hr-HR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183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069A96-E534-ED57-2805-40A05529D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18" y="317242"/>
            <a:ext cx="11616613" cy="63634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r-H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Jeste li razumjeli današnju lekciju?   Odgovaranjem na pitanja ponovit ćemo o čemu smo danas govorili.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koje godine Hrvati mogu slaviti misu na svojemu jeziku?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Kojim jezikom su pisali knjige?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Tko je sastavio pismo glagoljicu i što su preveli na narodni jezik?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Kako se zove prva tiskana knjiga?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Nabroji najpoznatije natpise na glagoljici.</a:t>
            </a:r>
          </a:p>
          <a:p>
            <a:endParaRPr lang="hr-HR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Glagoljski spomenici koji čuvaju našu povijest</a:t>
            </a: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nama ostaje da je trajno čuvamo i nosimo u svom srcu prenoseći je dalje na buduće generacije, odajući zahvalnost Bogu i vjernost našim precima. </a:t>
            </a:r>
          </a:p>
          <a:p>
            <a:endParaRPr lang="hr-HR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Kako vi možete čuvati našu povijest?</a:t>
            </a:r>
            <a:endParaRPr lang="hr-HR" sz="28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hr-HR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587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C9AF6E-A7D0-1E29-D02E-B0848C903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98" y="167951"/>
            <a:ext cx="11961845" cy="656875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Glagoljica  i starohrvatski jezik u bogoslužju 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Hrvati od 9.st.slave misu na svojemu jeziku.</a:t>
            </a:r>
            <a:endParaRPr lang="hr-HR" sz="2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Vlastitim su pismom (glagoljicom) pisali knjige.</a:t>
            </a:r>
            <a:endParaRPr lang="hr-HR" sz="2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Konstantin (Ćiril) i </a:t>
            </a:r>
            <a:r>
              <a:rPr lang="hr-HR" sz="2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Metod</a:t>
            </a:r>
            <a:r>
              <a:rPr lang="hr-HR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preveli su na narodni jezik najvažnije dijelove Biblije i bogoslužne knjige.</a:t>
            </a:r>
            <a:endParaRPr lang="hr-HR" sz="2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Prva tiskana knjiga na hrvatskom jeziku, Misal po zakonu rimskog dvora (1483.)</a:t>
            </a:r>
            <a:endParaRPr lang="hr-HR" sz="2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Najstariji glagoljski natpisi  su :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Plominski natpis,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hr-HR" sz="2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Valunska</a:t>
            </a:r>
            <a:r>
              <a:rPr lang="hr-HR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ploča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Bašćanska ploča.</a:t>
            </a:r>
            <a:endParaRPr lang="hr-HR" sz="2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567585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A02B4B-BD0E-A80F-F2F2-1B819AE5A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6" y="121299"/>
            <a:ext cx="5075853" cy="6615404"/>
          </a:xfrm>
        </p:spPr>
        <p:txBody>
          <a:bodyPr>
            <a:normAutofit fontScale="92500" lnSpcReduction="20000"/>
          </a:bodyPr>
          <a:lstStyle/>
          <a:p>
            <a:r>
              <a:rPr lang="hr-HR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HRVATSKO-GLAGOLJSKI OČENAŠ: </a:t>
            </a:r>
            <a:r>
              <a:rPr lang="hr-HR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OTČE NAŠ</a:t>
            </a:r>
            <a:endParaRPr lang="hr-H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Otče</a:t>
            </a:r>
            <a:r>
              <a:rPr lang="hr-HR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naš,</a:t>
            </a:r>
            <a:endParaRPr lang="hr-H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iže jesi na </a:t>
            </a:r>
            <a:r>
              <a:rPr lang="hr-HR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nebesih</a:t>
            </a:r>
            <a:r>
              <a:rPr lang="hr-HR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endParaRPr lang="hr-H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sveti se ime Tvoje,</a:t>
            </a:r>
            <a:endParaRPr lang="hr-H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pridi</a:t>
            </a:r>
            <a:r>
              <a:rPr lang="hr-HR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cesarstvo Tvoje,</a:t>
            </a:r>
            <a:endParaRPr lang="hr-H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budi volja Tvoja</a:t>
            </a:r>
            <a:endParaRPr lang="hr-H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jako na </a:t>
            </a:r>
            <a:r>
              <a:rPr lang="hr-HR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nebesi</a:t>
            </a:r>
            <a:r>
              <a:rPr lang="hr-HR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i na zemlji.</a:t>
            </a:r>
            <a:endParaRPr lang="hr-H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Hlib</a:t>
            </a:r>
            <a:r>
              <a:rPr lang="hr-HR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naš </a:t>
            </a:r>
            <a:r>
              <a:rPr lang="hr-HR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vsedanji</a:t>
            </a:r>
            <a:r>
              <a:rPr lang="hr-HR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daj nam danas.</a:t>
            </a:r>
            <a:endParaRPr lang="hr-H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 otpusti nam </a:t>
            </a:r>
            <a:r>
              <a:rPr lang="hr-HR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dlgi</a:t>
            </a:r>
            <a:r>
              <a:rPr lang="hr-HR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naše</a:t>
            </a:r>
            <a:endParaRPr lang="hr-H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jakože</a:t>
            </a:r>
            <a:r>
              <a:rPr lang="hr-HR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i mi </a:t>
            </a:r>
            <a:r>
              <a:rPr lang="hr-HR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otpuščaem</a:t>
            </a:r>
            <a:r>
              <a:rPr lang="hr-HR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dlge</a:t>
            </a:r>
            <a:r>
              <a:rPr lang="hr-HR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dlžnikom</a:t>
            </a:r>
            <a:r>
              <a:rPr lang="hr-HR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našim.</a:t>
            </a:r>
            <a:endParaRPr lang="hr-H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 ne </a:t>
            </a:r>
            <a:r>
              <a:rPr lang="hr-HR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vavedi</a:t>
            </a:r>
            <a:r>
              <a:rPr lang="hr-HR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nas v napast</a:t>
            </a:r>
            <a:endParaRPr lang="hr-H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 izbavi nas od neprijazni.</a:t>
            </a:r>
            <a:endParaRPr lang="hr-H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hr-HR" sz="3200" dirty="0"/>
          </a:p>
        </p:txBody>
      </p:sp>
      <p:pic>
        <p:nvPicPr>
          <p:cNvPr id="10242" name="Picture 2" descr="Hrvatsko-glagoljski očenaš">
            <a:extLst>
              <a:ext uri="{FF2B5EF4-FFF2-40B4-BE49-F238E27FC236}">
                <a16:creationId xmlns:a16="http://schemas.microsoft.com/office/drawing/2014/main" id="{4877ED4A-138B-6B32-C961-B9642E79A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0275"/>
            <a:ext cx="6116674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182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A2F3095-FC4C-18D4-71DE-2686F4C30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 dirty="0"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čemu su Hrvati posebni?</a:t>
            </a:r>
            <a:b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hr-HR" sz="4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332EC1-C053-AE01-E385-E1CB621CB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8400"/>
            <a:ext cx="3899839" cy="3414425"/>
          </a:xfrm>
        </p:spPr>
        <p:txBody>
          <a:bodyPr anchor="t">
            <a:normAutofit/>
          </a:bodyPr>
          <a:lstStyle/>
          <a:p>
            <a:r>
              <a:rPr lang="hr-H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Iako je površinom mala, u Hrvatskoj se nalazi čak 8 nacionalnih parkova.</a:t>
            </a:r>
            <a:r>
              <a:rPr lang="hr-H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hr-H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Jedan od njih su Plitvička jezera.</a:t>
            </a:r>
          </a:p>
          <a:p>
            <a:endParaRPr lang="en-US" sz="1600" dirty="0"/>
          </a:p>
        </p:txBody>
      </p:sp>
      <p:pic>
        <p:nvPicPr>
          <p:cNvPr id="4" name="Rezervirano mjesto sadržaja 3" descr="Plitvice Lakes">
            <a:extLst>
              <a:ext uri="{FF2B5EF4-FFF2-40B4-BE49-F238E27FC236}">
                <a16:creationId xmlns:a16="http://schemas.microsoft.com/office/drawing/2014/main" id="{2A44813B-1B67-D7A3-E1DF-69BABC603C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2" r="16252" b="2"/>
          <a:stretch/>
        </p:blipFill>
        <p:spPr bwMode="auto">
          <a:xfrm>
            <a:off x="4743451" y="549275"/>
            <a:ext cx="6897687" cy="5759451"/>
          </a:xfrm>
          <a:custGeom>
            <a:avLst/>
            <a:gdLst/>
            <a:ahLst/>
            <a:cxnLst/>
            <a:rect l="l" t="t" r="r" b="b"/>
            <a:pathLst>
              <a:path w="6897687" h="5759451">
                <a:moveTo>
                  <a:pt x="0" y="0"/>
                </a:moveTo>
                <a:lnTo>
                  <a:pt x="6897687" y="0"/>
                </a:lnTo>
                <a:lnTo>
                  <a:pt x="6897687" y="5759451"/>
                </a:lnTo>
                <a:lnTo>
                  <a:pt x="0" y="5759451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072257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 descr="Nikola Tesla – Wikipedija">
            <a:extLst>
              <a:ext uri="{FF2B5EF4-FFF2-40B4-BE49-F238E27FC236}">
                <a16:creationId xmlns:a16="http://schemas.microsoft.com/office/drawing/2014/main" id="{C9A4A6BE-B3B2-EA12-0FE4-7EB119840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314" y="549275"/>
            <a:ext cx="4302239" cy="5759450"/>
          </a:xfrm>
          <a:custGeom>
            <a:avLst/>
            <a:gdLst/>
            <a:ahLst/>
            <a:cxnLst/>
            <a:rect l="l" t="t" r="r" b="b"/>
            <a:pathLst>
              <a:path w="5092062" h="5759450">
                <a:moveTo>
                  <a:pt x="0" y="0"/>
                </a:moveTo>
                <a:lnTo>
                  <a:pt x="5092062" y="0"/>
                </a:lnTo>
                <a:lnTo>
                  <a:pt x="5092062" y="5759450"/>
                </a:lnTo>
                <a:lnTo>
                  <a:pt x="0" y="5759450"/>
                </a:lnTo>
                <a:close/>
              </a:path>
            </a:pathLst>
          </a:custGeo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C0F3248-CF15-CE5D-9DAF-8C00FCAA1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410" y="2677306"/>
            <a:ext cx="5437187" cy="3415519"/>
          </a:xfrm>
        </p:spPr>
        <p:txBody>
          <a:bodyPr anchor="t">
            <a:normAutofit/>
          </a:bodyPr>
          <a:lstStyle/>
          <a:p>
            <a:r>
              <a:rPr lang="hr-HR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Nikola Tesla rođen je u Hrvatskoj, jedan je od najgenijalnijih ljudi u povijesti čovječanstva. </a:t>
            </a:r>
            <a:r>
              <a:rPr lang="hr-H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hr-HR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aslužan je što možete igrati PS5 i pogledati dobar film.</a:t>
            </a:r>
            <a:endParaRPr lang="hr-HR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40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2D4ED5-DC78-4C88-97AA-483206C53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70793" y="0"/>
            <a:ext cx="1468514" cy="1521012"/>
            <a:chOff x="5236793" y="2432482"/>
            <a:chExt cx="1468514" cy="152101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DE0B65A-4839-40B2-BA92-1464FEADB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463135" y="2432482"/>
              <a:ext cx="1242172" cy="729202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42A0A68-39DD-4DA7-BAD5-63B9C1398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36793" y="2566400"/>
              <a:ext cx="611884" cy="1076550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21A69E50-7E10-45C3-B4F2-19DBA774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765469" y="2876944"/>
              <a:ext cx="630288" cy="1076550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40000"/>
                    <a:lumOff val="6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D166A8AB-8924-421C-BCED-B54DBC405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7897" y="5497189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08E61B-AE8D-0450-855C-ECA5EC972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7306"/>
            <a:ext cx="3565525" cy="3415519"/>
          </a:xfrm>
        </p:spPr>
        <p:txBody>
          <a:bodyPr anchor="t">
            <a:normAutofit/>
          </a:bodyPr>
          <a:lstStyle/>
          <a:p>
            <a:r>
              <a:rPr lang="hr-H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Mladi poduzetnik Mate Rimac napravio je svoj prvi električni automobil i vlasnik je tvrtke koja proizvodi </a:t>
            </a:r>
            <a:r>
              <a:rPr lang="hr-HR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hiperbrze</a:t>
            </a:r>
            <a:r>
              <a:rPr lang="hr-H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električne automobile.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Rimac Nevera 2023 review | evo">
            <a:extLst>
              <a:ext uri="{FF2B5EF4-FFF2-40B4-BE49-F238E27FC236}">
                <a16:creationId xmlns:a16="http://schemas.microsoft.com/office/drawing/2014/main" id="{9E834444-F888-E77C-0FC0-516E302DDC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900" y="1434870"/>
            <a:ext cx="7090237" cy="3988260"/>
          </a:xfrm>
          <a:custGeom>
            <a:avLst/>
            <a:gdLst/>
            <a:ahLst/>
            <a:cxnLst/>
            <a:rect l="l" t="t" r="r" b="b"/>
            <a:pathLst>
              <a:path w="7090237" h="5759451">
                <a:moveTo>
                  <a:pt x="0" y="0"/>
                </a:moveTo>
                <a:lnTo>
                  <a:pt x="7090237" y="0"/>
                </a:lnTo>
                <a:lnTo>
                  <a:pt x="7090237" y="5759451"/>
                </a:lnTo>
                <a:lnTo>
                  <a:pt x="0" y="5759451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701023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 descr="Kravata Hrvatska — CroSport Vez">
            <a:extLst>
              <a:ext uri="{FF2B5EF4-FFF2-40B4-BE49-F238E27FC236}">
                <a16:creationId xmlns:a16="http://schemas.microsoft.com/office/drawing/2014/main" id="{9C6FE164-3F9B-0972-1140-010A9FD272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7217" y="549275"/>
            <a:ext cx="3844433" cy="5759450"/>
          </a:xfrm>
          <a:custGeom>
            <a:avLst/>
            <a:gdLst/>
            <a:ahLst/>
            <a:cxnLst/>
            <a:rect l="l" t="t" r="r" b="b"/>
            <a:pathLst>
              <a:path w="5092062" h="5759450">
                <a:moveTo>
                  <a:pt x="0" y="0"/>
                </a:moveTo>
                <a:lnTo>
                  <a:pt x="5092062" y="0"/>
                </a:lnTo>
                <a:lnTo>
                  <a:pt x="5092062" y="5759450"/>
                </a:lnTo>
                <a:lnTo>
                  <a:pt x="0" y="5759450"/>
                </a:lnTo>
                <a:close/>
              </a:path>
            </a:pathLst>
          </a:custGeo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F703442-9368-77E7-DB52-7A4D5E05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410" y="2677306"/>
            <a:ext cx="5437187" cy="3415519"/>
          </a:xfrm>
        </p:spPr>
        <p:txBody>
          <a:bodyPr anchor="t">
            <a:normAutofit/>
          </a:bodyPr>
          <a:lstStyle/>
          <a:p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Kravata - o</a:t>
            </a:r>
            <a:r>
              <a:rPr lang="hr-H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djevni predmet koji je u svakodnevnoj upotrebi, a prve su nosile hrvatske postrojbe u francuskoj kraljevskoj vojsci još u 17. stoljeću.</a:t>
            </a:r>
            <a:endParaRPr lang="hr-HR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7416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33" name="Oval 1032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40" name="Oval 1039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1" name="Oval 1040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Oval 1044">
            <a:extLst>
              <a:ext uri="{FF2B5EF4-FFF2-40B4-BE49-F238E27FC236}">
                <a16:creationId xmlns:a16="http://schemas.microsoft.com/office/drawing/2014/main" id="{28A00A08-E4E6-4184-B484-E0E03407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71" y="13882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0780E404-3121-4F33-AF2D-65F659A9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7675" y="288981"/>
            <a:ext cx="1262947" cy="1335600"/>
            <a:chOff x="2678417" y="2427951"/>
            <a:chExt cx="1262947" cy="1335600"/>
          </a:xfrm>
        </p:grpSpPr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2339341D-8322-49F1-91DA-6D115CCA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9" name="Oval 1048">
              <a:extLst>
                <a:ext uri="{FF2B5EF4-FFF2-40B4-BE49-F238E27FC236}">
                  <a16:creationId xmlns:a16="http://schemas.microsoft.com/office/drawing/2014/main" id="{7EB9DB0E-3B0E-411A-9274-448D565C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D438F82D-338A-A995-E942-292F0E2C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303465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Hrvatska je izrazito sportska nacija, a 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naše nogometaše zna cijeli svijet.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4B158E9A-DBF4-4AA7-B6B7-8C8EB2FB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5249" y="5435090"/>
            <a:ext cx="762805" cy="734873"/>
            <a:chOff x="7950336" y="1300590"/>
            <a:chExt cx="762805" cy="734873"/>
          </a:xfrm>
        </p:grpSpPr>
        <p:sp>
          <p:nvSpPr>
            <p:cNvPr id="1052" name="Freeform 5">
              <a:extLst>
                <a:ext uri="{FF2B5EF4-FFF2-40B4-BE49-F238E27FC236}">
                  <a16:creationId xmlns:a16="http://schemas.microsoft.com/office/drawing/2014/main" id="{6150ACFD-AEC6-42A3-A5A7-E7AD6B13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3" name="Freeform 6">
              <a:extLst>
                <a:ext uri="{FF2B5EF4-FFF2-40B4-BE49-F238E27FC236}">
                  <a16:creationId xmlns:a16="http://schemas.microsoft.com/office/drawing/2014/main" id="{DB4D1217-FEB1-4D2A-80F4-C227B66D7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4" name="Freeform 8">
              <a:extLst>
                <a:ext uri="{FF2B5EF4-FFF2-40B4-BE49-F238E27FC236}">
                  <a16:creationId xmlns:a16="http://schemas.microsoft.com/office/drawing/2014/main" id="{0BCA7138-22BA-4785-8B3D-9D45213E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Luka Modrić mogao bi napustiti Real Madrid | Sport | Fudbal">
            <a:extLst>
              <a:ext uri="{FF2B5EF4-FFF2-40B4-BE49-F238E27FC236}">
                <a16:creationId xmlns:a16="http://schemas.microsoft.com/office/drawing/2014/main" id="{64A3280A-E19C-DE88-4124-195776527F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5776" y="675282"/>
            <a:ext cx="7345363" cy="5509022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34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8D8BC9-3724-0647-7CBF-06570FCF3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475861"/>
            <a:ext cx="11090274" cy="5616964"/>
          </a:xfrm>
        </p:spPr>
        <p:txBody>
          <a:bodyPr/>
          <a:lstStyle/>
          <a:p>
            <a:pPr marL="0" indent="0">
              <a:buNone/>
            </a:pPr>
            <a:r>
              <a:rPr lang="hr-HR" sz="2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 Katoličkoj Crkvi je do 1965. godine latinski bio službeni jezik u bogoslužju. </a:t>
            </a:r>
          </a:p>
          <a:p>
            <a:pPr marL="0" indent="0">
              <a:buNone/>
            </a:pPr>
            <a:r>
              <a:rPr lang="hr-HR" sz="2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Jedino su Hrvati imali povlasticu i čast slaviti misu na narodnom jeziku. </a:t>
            </a:r>
          </a:p>
          <a:p>
            <a:pPr marL="0" indent="0">
              <a:buNone/>
            </a:pPr>
            <a:endParaRPr lang="hr-HR" sz="28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hr-HR" sz="2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Zbog čega smo samo mi kao narod imali takvu povlasticu? </a:t>
            </a:r>
          </a:p>
          <a:p>
            <a:r>
              <a:rPr lang="hr-HR" sz="2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Što je ona značila u našem crkvenom i kulturnom životu?</a:t>
            </a:r>
          </a:p>
          <a:p>
            <a:endParaRPr lang="hr-HR" sz="28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Danas ćemo govoriti o </a:t>
            </a:r>
            <a:r>
              <a:rPr lang="hr-HR" sz="2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glagoljici i starohrvatskom jeziku u bogoslužju</a:t>
            </a:r>
            <a:r>
              <a:rPr lang="hr-HR" sz="2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ulozi </a:t>
            </a:r>
            <a:r>
              <a:rPr lang="hr-HR" sz="2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svete braće Ćirila i Metoda</a:t>
            </a:r>
            <a:r>
              <a:rPr lang="hr-HR" sz="2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i o </a:t>
            </a:r>
            <a:r>
              <a:rPr lang="hr-HR" sz="2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glagoljskim spomenicima</a:t>
            </a:r>
            <a:r>
              <a:rPr lang="hr-HR" sz="2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hr-HR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8756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VETI ĆIRIL I METOD | Župa sv. Mihaela ark.">
            <a:extLst>
              <a:ext uri="{FF2B5EF4-FFF2-40B4-BE49-F238E27FC236}">
                <a16:creationId xmlns:a16="http://schemas.microsoft.com/office/drawing/2014/main" id="{22435325-47EB-DDBB-AF40-23978AE25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403" y="800100"/>
            <a:ext cx="5092062" cy="4776052"/>
          </a:xfrm>
          <a:custGeom>
            <a:avLst/>
            <a:gdLst/>
            <a:ahLst/>
            <a:cxnLst/>
            <a:rect l="l" t="t" r="r" b="b"/>
            <a:pathLst>
              <a:path w="5092062" h="5759450">
                <a:moveTo>
                  <a:pt x="0" y="0"/>
                </a:moveTo>
                <a:lnTo>
                  <a:pt x="5092062" y="0"/>
                </a:lnTo>
                <a:lnTo>
                  <a:pt x="5092062" y="5759450"/>
                </a:lnTo>
                <a:lnTo>
                  <a:pt x="0" y="57594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B4B3BF-F9E8-83CB-8E01-24FA9E7B1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410" y="289249"/>
            <a:ext cx="5437187" cy="6568751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Sve do Drugoga vatikanskog koncila nijedan narod rimskoga obreda nije mogao slaviti misu na svojem jeziku.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Jedino su Hrvati imali tu povlasticu.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Vlastitim su pismom </a:t>
            </a:r>
            <a:r>
              <a:rPr lang="hr-H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(glagoljicom) </a:t>
            </a:r>
            <a: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pisali liturgijske knjige.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dragocjeno pismo nastalo je kad su na poziv kneza </a:t>
            </a:r>
            <a:r>
              <a:rPr lang="hr-HR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Rastislava</a:t>
            </a:r>
            <a: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 Hrvatsku došla dva učena Grka iz Soluna - </a:t>
            </a:r>
            <a:r>
              <a:rPr lang="hr-H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Konstantin (Ćiril) i Metod</a:t>
            </a:r>
            <a: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Preveli su na narodni jezik najvažnije dijelove Biblije i bogoslužne knjige. 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71597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CFD9AB-CDC5-C4CE-4A5C-A6D2F1D03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382555"/>
            <a:ext cx="11090274" cy="5710269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Svećenici latinaši optužili su ih za krivovjerje, ali papa </a:t>
            </a:r>
            <a:r>
              <a:rPr lang="hr-HR" sz="2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Hadrijan</a:t>
            </a:r>
            <a:r>
              <a:rPr lang="hr-HR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II. odlučno</a:t>
            </a:r>
            <a:r>
              <a:rPr lang="hr-H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 stao u njihovu obranu, kao i papa Ivan VIII., o čemu svjedoči njegovo</a:t>
            </a:r>
            <a:r>
              <a:rPr lang="hr-H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pismo moravskom knezu </a:t>
            </a:r>
            <a:r>
              <a:rPr lang="hr-HR" sz="2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Svatopluku</a:t>
            </a:r>
            <a:r>
              <a:rPr lang="hr-HR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r-HR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2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„Zacijelo nije protivno zdravoj vjeri i nauci ako se pjevaju mise ili se čita sveto evanđelje ili božanska čitanja Novog i Starog zavjeta, dobro prevedena i protumačena, ili ako se pjeva i čita služba časova na istome slavenskom jeziku. Naime, onaj koji je stvorio tri glavna jezika, hebrejski, grčki i latinski, stvorio je i sve ostale jezike na svoju hvalu i slavu. </a:t>
            </a:r>
            <a:r>
              <a:rPr lang="hr-H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hr-HR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3614555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AnalogousFromLightSeedLeftStep">
      <a:dk1>
        <a:srgbClr val="000000"/>
      </a:dk1>
      <a:lt1>
        <a:srgbClr val="FFFFFF"/>
      </a:lt1>
      <a:dk2>
        <a:srgbClr val="242B41"/>
      </a:dk2>
      <a:lt2>
        <a:srgbClr val="E2E8E2"/>
      </a:lt2>
      <a:accent1>
        <a:srgbClr val="D18BD1"/>
      </a:accent1>
      <a:accent2>
        <a:srgbClr val="A471C7"/>
      </a:accent2>
      <a:accent3>
        <a:srgbClr val="978BD1"/>
      </a:accent3>
      <a:accent4>
        <a:srgbClr val="7186C7"/>
      </a:accent4>
      <a:accent5>
        <a:srgbClr val="71AAC7"/>
      </a:accent5>
      <a:accent6>
        <a:srgbClr val="65B1AB"/>
      </a:accent6>
      <a:hlink>
        <a:srgbClr val="568F57"/>
      </a:hlink>
      <a:folHlink>
        <a:srgbClr val="7F7F7F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1017</Words>
  <Application>Microsoft Office PowerPoint</Application>
  <PresentationFormat>Široki zaslon</PresentationFormat>
  <Paragraphs>90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4" baseType="lpstr">
      <vt:lpstr>Arial</vt:lpstr>
      <vt:lpstr>Avenir Next LT Pro</vt:lpstr>
      <vt:lpstr>Calibri</vt:lpstr>
      <vt:lpstr>Cambria</vt:lpstr>
      <vt:lpstr>3DFloatVTI</vt:lpstr>
      <vt:lpstr>Katolička Crkva i kršćanstvo u Hrvata</vt:lpstr>
      <vt:lpstr>Po čemu su Hrvati posebni? </vt:lpstr>
      <vt:lpstr>PowerPoint prezentacija</vt:lpstr>
      <vt:lpstr>PowerPoint prezentacija</vt:lpstr>
      <vt:lpstr>PowerPoint prezentacija</vt:lpstr>
      <vt:lpstr>Hrvatska je izrazito sportska nacija, a za naše nogometaše zna cijeli svijet.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Katolička Crkva i kršćanstvo u Hrvata</dc:title>
  <dc:creator>Josipa Barr</dc:creator>
  <cp:lastModifiedBy>Josipa Barr</cp:lastModifiedBy>
  <cp:revision>6</cp:revision>
  <dcterms:created xsi:type="dcterms:W3CDTF">2024-01-10T16:09:08Z</dcterms:created>
  <dcterms:modified xsi:type="dcterms:W3CDTF">2024-01-12T08:30:08Z</dcterms:modified>
</cp:coreProperties>
</file>